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ggPf2DKwPH73a6+ET+agf3Vktn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3CED93D-E6F3-49FF-8C9F-2F357C7AE266}">
  <a:tblStyle styleId="{33CED93D-E6F3-49FF-8C9F-2F357C7AE266}" styleName="Table_0">
    <a:wholeTbl>
      <a:tcTxStyle b="off" i="off">
        <a:font>
          <a:latin typeface="Calibri Light"/>
          <a:ea typeface="Calibri Light"/>
          <a:cs typeface="Calibri Light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6E6"/>
          </a:solidFill>
        </a:fill>
      </a:tcStyle>
    </a:wholeTbl>
    <a:band1H>
      <a:tcTxStyle/>
      <a:tcStyle>
        <a:tcBdr/>
        <a:fill>
          <a:solidFill>
            <a:srgbClr val="CA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 Light"/>
          <a:ea typeface="Calibri Light"/>
          <a:cs typeface="Calibri Light"/>
        </a:font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 i="off">
        <a:font>
          <a:latin typeface="Calibri Light"/>
          <a:ea typeface="Calibri Light"/>
          <a:cs typeface="Calibri Light"/>
        </a:font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 i="off">
        <a:font>
          <a:latin typeface="Calibri Light"/>
          <a:ea typeface="Calibri Light"/>
          <a:cs typeface="Calibri Light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dk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 Light"/>
          <a:ea typeface="Calibri Light"/>
          <a:cs typeface="Calibri Light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735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800"/>
              <a:buFont typeface="Calibri"/>
              <a:buNone/>
              <a:defRPr sz="8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800"/>
              <a:buNone/>
              <a:defRPr sz="2800"/>
            </a:lvl2pPr>
            <a:lvl3pPr lvl="2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400"/>
              <a:buNone/>
              <a:defRPr sz="2400"/>
            </a:lvl3pPr>
            <a:lvl4pPr lvl="3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4pPr>
            <a:lvl5pPr lvl="4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5pPr>
            <a:lvl6pPr lvl="5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6pPr>
            <a:lvl7pPr lvl="6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7pPr>
            <a:lvl8pPr lvl="7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8pPr>
            <a:lvl9pPr lvl="8" algn="ctr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5" name="Google Shape;15;p17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7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6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body" idx="1"/>
          </p:nvPr>
        </p:nvSpPr>
        <p:spPr>
          <a:xfrm rot="5400000">
            <a:off x="4170426" y="-1482090"/>
            <a:ext cx="3766185" cy="1075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1pPr>
            <a:lvl2pPr marL="914400" lvl="1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3pPr>
            <a:lvl4pPr marL="1828800" lvl="3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4pPr>
            <a:lvl5pPr marL="2286000" lvl="4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5pPr>
            <a:lvl6pPr marL="2743200" lvl="5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6pPr>
            <a:lvl7pPr marL="3200400" lvl="6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7pPr>
            <a:lvl8pPr marL="3657600" lvl="7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8pPr>
            <a:lvl9pPr marL="4114800" lvl="8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9pPr>
          </a:lstStyle>
          <a:p>
            <a:endParaRPr/>
          </a:p>
        </p:txBody>
      </p:sp>
      <p:sp>
        <p:nvSpPr>
          <p:cNvPr id="73" name="Google Shape;73;p26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7"/>
          <p:cNvSpPr txBox="1">
            <a:spLocks noGrp="1"/>
          </p:cNvSpPr>
          <p:nvPr>
            <p:ph type="title"/>
          </p:nvPr>
        </p:nvSpPr>
        <p:spPr>
          <a:xfrm rot="5400000">
            <a:off x="7658100" y="1781175"/>
            <a:ext cx="48006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7"/>
          <p:cNvSpPr txBox="1">
            <a:spLocks noGrp="1"/>
          </p:cNvSpPr>
          <p:nvPr>
            <p:ph type="body" idx="1"/>
          </p:nvPr>
        </p:nvSpPr>
        <p:spPr>
          <a:xfrm rot="5400000">
            <a:off x="1938338" y="-452437"/>
            <a:ext cx="5400675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1pPr>
            <a:lvl2pPr marL="914400" lvl="1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3pPr>
            <a:lvl4pPr marL="1828800" lvl="3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4pPr>
            <a:lvl5pPr marL="2286000" lvl="4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5pPr>
            <a:lvl6pPr marL="2743200" lvl="5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6pPr>
            <a:lvl7pPr marL="3200400" lvl="6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7pPr>
            <a:lvl8pPr marL="3657600" lvl="7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8pPr>
            <a:lvl9pPr marL="4114800" lvl="8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9pPr>
          </a:lstStyle>
          <a:p>
            <a:endParaRPr/>
          </a:p>
        </p:txBody>
      </p:sp>
      <p:sp>
        <p:nvSpPr>
          <p:cNvPr id="79" name="Google Shape;79;p27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7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8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1pPr>
            <a:lvl2pPr marL="914400" lvl="1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3pPr>
            <a:lvl4pPr marL="1828800" lvl="3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4pPr>
            <a:lvl5pPr marL="2286000" lvl="4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5pPr>
            <a:lvl6pPr marL="2743200" lvl="5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6pPr>
            <a:lvl7pPr marL="3200400" lvl="6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7pPr>
            <a:lvl8pPr marL="3657600" lvl="7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8pPr>
            <a:lvl9pPr marL="4114800" lvl="8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9pPr>
          </a:lstStyle>
          <a:p>
            <a:endParaRPr/>
          </a:p>
        </p:txBody>
      </p:sp>
      <p:sp>
        <p:nvSpPr>
          <p:cNvPr id="21" name="Google Shape;21;p18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8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9"/>
          <p:cNvSpPr txBox="1"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Calibri"/>
              <a:buNone/>
              <a:defRPr sz="88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19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0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body" idx="1"/>
          </p:nvPr>
        </p:nvSpPr>
        <p:spPr>
          <a:xfrm>
            <a:off x="676656" y="1998134"/>
            <a:ext cx="4663440" cy="376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  <a:defRPr sz="2400"/>
            </a:lvl1pPr>
            <a:lvl2pPr marL="914400" lvl="1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 sz="1800"/>
            </a:lvl3pPr>
            <a:lvl4pPr marL="1828800" lvl="3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4pPr>
            <a:lvl5pPr marL="2286000" lvl="4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5pPr>
            <a:lvl6pPr marL="2743200" lvl="5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6pPr>
            <a:lvl7pPr marL="3200400" lvl="6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7pPr>
            <a:lvl8pPr marL="3657600" lvl="7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8pPr>
            <a:lvl9pPr marL="4114800" lvl="8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body" idx="2"/>
          </p:nvPr>
        </p:nvSpPr>
        <p:spPr>
          <a:xfrm>
            <a:off x="6011330" y="1998134"/>
            <a:ext cx="4663440" cy="376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  <a:defRPr sz="2400"/>
            </a:lvl1pPr>
            <a:lvl2pPr marL="914400" lvl="1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 sz="1800"/>
            </a:lvl3pPr>
            <a:lvl4pPr marL="1828800" lvl="3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4pPr>
            <a:lvl5pPr marL="2286000" lvl="4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5pPr>
            <a:lvl6pPr marL="2743200" lvl="5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6pPr>
            <a:lvl7pPr marL="3200400" lvl="6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7pPr>
            <a:lvl8pPr marL="3657600" lvl="7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8pPr>
            <a:lvl9pPr marL="4114800" lvl="8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1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200"/>
              <a:buNone/>
              <a:defRPr sz="2200" b="0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body" idx="2"/>
          </p:nvPr>
        </p:nvSpPr>
        <p:spPr>
          <a:xfrm>
            <a:off x="676656" y="2753084"/>
            <a:ext cx="466344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  <a:defRPr sz="2400"/>
            </a:lvl1pPr>
            <a:lvl2pPr marL="914400" lvl="1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 sz="1800"/>
            </a:lvl3pPr>
            <a:lvl4pPr marL="1828800" lvl="3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4pPr>
            <a:lvl5pPr marL="2286000" lvl="4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5pPr>
            <a:lvl6pPr marL="2743200" lvl="5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6pPr>
            <a:lvl7pPr marL="3200400" lvl="6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7pPr>
            <a:lvl8pPr marL="3657600" lvl="7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8pPr>
            <a:lvl9pPr marL="4114800" lvl="8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body" idx="3"/>
          </p:nvPr>
        </p:nvSpPr>
        <p:spPr>
          <a:xfrm>
            <a:off x="6007608" y="2038435"/>
            <a:ext cx="4663440" cy="722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200"/>
              <a:buNone/>
              <a:defRPr sz="2200" b="0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4"/>
          </p:nvPr>
        </p:nvSpPr>
        <p:spPr>
          <a:xfrm>
            <a:off x="6007608" y="2750990"/>
            <a:ext cx="466344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  <a:defRPr sz="2400"/>
            </a:lvl1pPr>
            <a:lvl2pPr marL="914400" lvl="1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2pPr>
            <a:lvl3pPr marL="1371600" lvl="2" indent="-3429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 sz="1800"/>
            </a:lvl3pPr>
            <a:lvl4pPr marL="1828800" lvl="3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4pPr>
            <a:lvl5pPr marL="2286000" lvl="4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5pPr>
            <a:lvl6pPr marL="2743200" lvl="5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6pPr>
            <a:lvl7pPr marL="3200400" lvl="6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7pPr>
            <a:lvl8pPr marL="3657600" lvl="7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8pPr>
            <a:lvl9pPr marL="4114800" lvl="8" indent="-3302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600"/>
              <a:buChar char=" "/>
              <a:defRPr sz="1600"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2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2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3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3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4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defRPr sz="4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body" idx="1"/>
          </p:nvPr>
        </p:nvSpPr>
        <p:spPr>
          <a:xfrm>
            <a:off x="762000" y="762000"/>
            <a:ext cx="6096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3200"/>
              <a:buChar char=" "/>
              <a:defRPr sz="3200"/>
            </a:lvl1pPr>
            <a:lvl2pPr marL="914400" lvl="1" indent="-4064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800"/>
              <a:buChar char=" "/>
              <a:defRPr sz="2800"/>
            </a:lvl2pPr>
            <a:lvl3pPr marL="1371600" lvl="2" indent="-3810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  <a:defRPr sz="2400"/>
            </a:lvl3pPr>
            <a:lvl4pPr marL="1828800" lvl="3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4pPr>
            <a:lvl5pPr marL="2286000" lvl="4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5pPr>
            <a:lvl6pPr marL="2743200" lvl="5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6pPr>
            <a:lvl7pPr marL="3200400" lvl="6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7pPr>
            <a:lvl8pPr marL="3657600" lvl="7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8pPr>
            <a:lvl9pPr marL="4114800" lvl="8" indent="-355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Char char=" "/>
              <a:defRPr sz="2000"/>
            </a:lvl9pPr>
          </a:lstStyle>
          <a:p>
            <a:endParaRPr/>
          </a:p>
        </p:txBody>
      </p:sp>
      <p:sp>
        <p:nvSpPr>
          <p:cNvPr id="59" name="Google Shape;59;p24"/>
          <p:cNvSpPr txBox="1">
            <a:spLocks noGrp="1"/>
          </p:cNvSpPr>
          <p:nvPr>
            <p:ph type="body" idx="2"/>
          </p:nvPr>
        </p:nvSpPr>
        <p:spPr>
          <a:xfrm>
            <a:off x="8275982" y="2511813"/>
            <a:ext cx="3398520" cy="312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Calibri"/>
              <a:buNone/>
              <a:defRPr sz="1800">
                <a:solidFill>
                  <a:srgbClr val="262626"/>
                </a:solidFill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bg>
      <p:bgPr>
        <a:solidFill>
          <a:schemeClr val="accen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5"/>
          <p:cNvSpPr txBox="1"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  <a:defRPr sz="32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5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5330952"/>
          </a:xfrm>
          <a:prstGeom prst="rect">
            <a:avLst/>
          </a:prstGeom>
          <a:solidFill>
            <a:srgbClr val="B7E0E9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85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25"/>
          <p:cNvSpPr txBox="1">
            <a:spLocks noGrp="1"/>
          </p:cNvSpPr>
          <p:nvPr>
            <p:ph type="body" idx="1"/>
          </p:nvPr>
        </p:nvSpPr>
        <p:spPr>
          <a:xfrm>
            <a:off x="676656" y="5909735"/>
            <a:ext cx="9229344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1400"/>
              <a:buNone/>
              <a:defRPr sz="1400">
                <a:solidFill>
                  <a:srgbClr val="262626"/>
                </a:solidFill>
              </a:defRPr>
            </a:lvl1pPr>
            <a:lvl2pPr marL="914400" lvl="1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5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3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6"/>
          <p:cNvSpPr txBox="1"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Char char=" "/>
              <a:defRPr sz="24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Char char=" "/>
              <a:defRPr sz="24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 "/>
              <a:defRPr sz="2000" b="0" i="1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 "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dt" idx="10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6"/>
          <p:cNvSpPr txBox="1">
            <a:spLocks noGrp="1"/>
          </p:cNvSpPr>
          <p:nvPr>
            <p:ph type="ftr" idx="11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6"/>
          <p:cNvSpPr txBox="1">
            <a:spLocks noGrp="1"/>
          </p:cNvSpPr>
          <p:nvPr>
            <p:ph type="sldNum" idx="12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3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Tk-0fslyzSY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T9jQIGyiJk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800"/>
              <a:buFont typeface="Calibri"/>
              <a:buNone/>
            </a:pPr>
            <a:r>
              <a:rPr lang="en-US" dirty="0"/>
              <a:t>How to Organize </a:t>
            </a:r>
            <a:r>
              <a:rPr lang="en-US" i="1" dirty="0" err="1"/>
              <a:t>Jello</a:t>
            </a:r>
            <a:r>
              <a:rPr lang="en-US" i="1"/>
              <a:t> Gluey </a:t>
            </a:r>
            <a:r>
              <a:rPr lang="en-US" i="1" dirty="0"/>
              <a:t>Slime</a:t>
            </a:r>
            <a:endParaRPr dirty="0"/>
          </a:p>
        </p:txBody>
      </p:sp>
      <p:sp>
        <p:nvSpPr>
          <p:cNvPr id="87" name="Google Shape;87;p1"/>
          <p:cNvSpPr txBox="1"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US" dirty="0"/>
              <a:t>Designed by </a:t>
            </a:r>
            <a:r>
              <a:rPr lang="en-US" i="1" dirty="0"/>
              <a:t>Dominik Konkolewicz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3"/>
          <p:cNvSpPr txBox="1">
            <a:spLocks noGrp="1"/>
          </p:cNvSpPr>
          <p:nvPr>
            <p:ph type="title"/>
          </p:nvPr>
        </p:nvSpPr>
        <p:spPr>
          <a:xfrm>
            <a:off x="709611" y="-234985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US"/>
              <a:t>Supplies</a:t>
            </a:r>
            <a:endParaRPr/>
          </a:p>
        </p:txBody>
      </p:sp>
      <p:graphicFrame>
        <p:nvGraphicFramePr>
          <p:cNvPr id="159" name="Google Shape;159;p13"/>
          <p:cNvGraphicFramePr/>
          <p:nvPr>
            <p:extLst>
              <p:ext uri="{D42A27DB-BD31-4B8C-83A1-F6EECF244321}">
                <p14:modId xmlns:p14="http://schemas.microsoft.com/office/powerpoint/2010/main" val="1061825028"/>
              </p:ext>
            </p:extLst>
          </p:nvPr>
        </p:nvGraphicFramePr>
        <p:xfrm>
          <a:off x="114923" y="962052"/>
          <a:ext cx="11962200" cy="6375550"/>
        </p:xfrm>
        <a:graphic>
          <a:graphicData uri="http://schemas.openxmlformats.org/drawingml/2006/table">
            <a:tbl>
              <a:tblPr firstRow="1" bandRow="1">
                <a:noFill/>
                <a:tableStyleId>{33CED93D-E6F3-49FF-8C9F-2F357C7AE266}</a:tableStyleId>
              </a:tblPr>
              <a:tblGrid>
                <a:gridCol w="2990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90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chemeClr val="dk1"/>
                          </a:solidFill>
                        </a:rPr>
                        <a:t>Item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Quantity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Estimated Cost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Where to Get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 err="1">
                          <a:solidFill>
                            <a:schemeClr val="dk1"/>
                          </a:solidFill>
                        </a:rPr>
                        <a:t>Jello</a:t>
                      </a: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 (Different Flavors) Get the one with sugar for best results</a:t>
                      </a:r>
                      <a:endParaRPr sz="1800" i="1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5 boxes at 3 oz each. Best to get different flavors/ bright colors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/>
                        <a:t>$5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/>
                        <a:t>Local Supermarket or Online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Clear school glue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4x4 oz tubes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$5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i="1" dirty="0"/>
                        <a:t>Local Supermarket or Online</a:t>
                      </a:r>
                      <a:endParaRPr lang="en-US"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Disposable Tablecloth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1 packet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$2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i="1" dirty="0"/>
                        <a:t>Local Supermarket or Online</a:t>
                      </a:r>
                      <a:endParaRPr lang="en-US"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Disposable cups or bowls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50 bowls or cups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$5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i="1" dirty="0"/>
                        <a:t>Local Supermarket or Online</a:t>
                      </a:r>
                      <a:endParaRPr lang="en-US"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Disposable spoons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50 spoons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>
                          <a:solidFill>
                            <a:schemeClr val="dk1"/>
                          </a:solidFill>
                        </a:rPr>
                        <a:t>$5</a:t>
                      </a:r>
                      <a:endParaRPr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i="1" dirty="0"/>
                        <a:t>Local Supermarket or Online</a:t>
                      </a:r>
                      <a:endParaRPr lang="en-US"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</a:rPr>
                        <a:t>Ice </a:t>
                      </a:r>
                      <a:endParaRPr sz="18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</a:rPr>
                        <a:t>10 kg</a:t>
                      </a:r>
                      <a:endParaRPr sz="18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</a:rPr>
                        <a:t>$5</a:t>
                      </a:r>
                      <a:endParaRPr sz="18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1" dirty="0"/>
                        <a:t>Local Supermarket</a:t>
                      </a:r>
                      <a:endParaRPr sz="18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</a:rPr>
                        <a:t>Large plastic bowl for storing ice/ice water</a:t>
                      </a:r>
                      <a:endParaRPr sz="18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</a:rPr>
                        <a:t>1-3 bowls depending on number of participants</a:t>
                      </a:r>
                      <a:endParaRPr sz="18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</a:rPr>
                        <a:t>$5</a:t>
                      </a:r>
                      <a:endParaRPr sz="18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i="1" dirty="0"/>
                        <a:t>Local Supermarket or Online</a:t>
                      </a:r>
                      <a:endParaRPr lang="en-US" sz="1800" i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4"/>
          <p:cNvSpPr txBox="1"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800"/>
              <a:buFont typeface="Calibri"/>
              <a:buNone/>
            </a:pPr>
            <a:r>
              <a:rPr lang="en-US"/>
              <a:t>Misc.</a:t>
            </a:r>
            <a:endParaRPr/>
          </a:p>
        </p:txBody>
      </p:sp>
      <p:sp>
        <p:nvSpPr>
          <p:cNvPr id="165" name="Google Shape;165;p14"/>
          <p:cNvSpPr txBox="1"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US" dirty="0"/>
              <a:t>A few tips on making </a:t>
            </a:r>
            <a:r>
              <a:rPr lang="en-US"/>
              <a:t>the Slime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5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US"/>
              <a:t>Notes/Special Considerations</a:t>
            </a:r>
            <a:endParaRPr/>
          </a:p>
        </p:txBody>
      </p:sp>
      <p:sp>
        <p:nvSpPr>
          <p:cNvPr id="171" name="Google Shape;171;p15"/>
          <p:cNvSpPr txBox="1">
            <a:spLocks noGrp="1"/>
          </p:cNvSpPr>
          <p:nvPr>
            <p:ph type="body" idx="1"/>
          </p:nvPr>
        </p:nvSpPr>
        <p:spPr>
          <a:xfrm>
            <a:off x="676656" y="2011680"/>
            <a:ext cx="10753725" cy="4070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i="1" dirty="0"/>
              <a:t>A video series on this activity can be found below, it demonstrates how to set up the </a:t>
            </a:r>
            <a:r>
              <a:rPr lang="en-US" i="1" dirty="0" err="1"/>
              <a:t>Jello</a:t>
            </a:r>
            <a:r>
              <a:rPr lang="en-US" i="1" dirty="0"/>
              <a:t> Slime and some of the properties.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endParaRPr lang="en-US" i="1" dirty="0"/>
          </a:p>
          <a:p>
            <a:pPr marL="91440" lvl="0" indent="-152400">
              <a:spcBef>
                <a:spcPts val="0"/>
              </a:spcBef>
              <a:buSzPts val="2400"/>
            </a:pPr>
            <a:r>
              <a:rPr lang="en-US" i="1" dirty="0">
                <a:hlinkClick r:id="rId3"/>
              </a:rPr>
              <a:t>https://youtu.be/Tk-0fslyzSY</a:t>
            </a:r>
            <a:r>
              <a:rPr lang="en-US" i="1" dirty="0"/>
              <a:t> (Making the Slime)</a:t>
            </a:r>
          </a:p>
          <a:p>
            <a:pPr marL="91440" lvl="0" indent="-152400">
              <a:spcBef>
                <a:spcPts val="0"/>
              </a:spcBef>
              <a:buSzPts val="2400"/>
            </a:pPr>
            <a:endParaRPr lang="en-US" i="1" dirty="0"/>
          </a:p>
          <a:p>
            <a:pPr marL="91440" lvl="0" indent="-152400">
              <a:spcBef>
                <a:spcPts val="0"/>
              </a:spcBef>
              <a:buSzPts val="2400"/>
            </a:pPr>
            <a:r>
              <a:rPr lang="en-US" i="1" dirty="0">
                <a:hlinkClick r:id="rId4"/>
              </a:rPr>
              <a:t>https://youtu.be/T9jQIGyiJkg</a:t>
            </a:r>
            <a:r>
              <a:rPr lang="en-US" i="1" dirty="0"/>
              <a:t> (Properties)</a:t>
            </a:r>
          </a:p>
          <a:p>
            <a:pPr marL="91440" lvl="0" indent="-152400">
              <a:spcBef>
                <a:spcPts val="0"/>
              </a:spcBef>
              <a:buSzPts val="2400"/>
            </a:pPr>
            <a:endParaRPr lang="en-US" i="1" dirty="0"/>
          </a:p>
          <a:p>
            <a:pPr marL="91440" lvl="0" indent="-152400">
              <a:spcBef>
                <a:spcPts val="0"/>
              </a:spcBef>
              <a:buSzPts val="2400"/>
            </a:pPr>
            <a:r>
              <a:rPr lang="en-US" i="1" dirty="0"/>
              <a:t>The activity works best with regular </a:t>
            </a:r>
            <a:r>
              <a:rPr lang="en-US" i="1" dirty="0" err="1"/>
              <a:t>Jello</a:t>
            </a:r>
            <a:r>
              <a:rPr lang="en-US" i="1" dirty="0"/>
              <a:t> which also contains sugar. Results with sugar free </a:t>
            </a:r>
            <a:r>
              <a:rPr lang="en-US" i="1" dirty="0" err="1"/>
              <a:t>Jello</a:t>
            </a:r>
            <a:r>
              <a:rPr lang="en-US" i="1" dirty="0"/>
              <a:t> are less reliable.</a:t>
            </a:r>
          </a:p>
          <a:p>
            <a:pPr marL="91440" lvl="0" indent="-152400">
              <a:spcBef>
                <a:spcPts val="0"/>
              </a:spcBef>
              <a:buSzPts val="2400"/>
            </a:pPr>
            <a:endParaRPr lang="en-US" i="1" dirty="0"/>
          </a:p>
          <a:p>
            <a:pPr marL="91440" lvl="0" indent="-152400">
              <a:spcBef>
                <a:spcPts val="0"/>
              </a:spcBef>
              <a:buSzPts val="2400"/>
            </a:pPr>
            <a:r>
              <a:rPr lang="en-US" i="1" dirty="0"/>
              <a:t>Plastic bowl can be filled with ice water to help solidify the </a:t>
            </a:r>
            <a:r>
              <a:rPr lang="en-US" i="1"/>
              <a:t>Jello</a:t>
            </a:r>
            <a:endParaRPr lang="en-US" i="1" dirty="0"/>
          </a:p>
          <a:p>
            <a:pPr marL="91440" lvl="0" indent="-152400">
              <a:spcBef>
                <a:spcPts val="0"/>
              </a:spcBef>
              <a:buSzPts val="2400"/>
            </a:pPr>
            <a:endParaRPr lang="en-US" i="1" dirty="0"/>
          </a:p>
          <a:p>
            <a:pPr marL="91440" lvl="0" indent="-152400">
              <a:spcBef>
                <a:spcPts val="0"/>
              </a:spcBef>
              <a:buSzPts val="2400"/>
            </a:pPr>
            <a:r>
              <a:rPr lang="en-US" i="1" dirty="0"/>
              <a:t>It is best to leave the </a:t>
            </a:r>
            <a:r>
              <a:rPr lang="en-US" i="1" dirty="0" err="1"/>
              <a:t>Jello</a:t>
            </a:r>
            <a:r>
              <a:rPr lang="en-US" i="1" dirty="0"/>
              <a:t> Slime on Ice for 30 min. This can be perfect for a snack break/recess. It will harden up over this timeframe.</a:t>
            </a:r>
          </a:p>
          <a:p>
            <a:pPr marL="91440" lvl="0" indent="-152400">
              <a:spcBef>
                <a:spcPts val="0"/>
              </a:spcBef>
              <a:buSzPts val="2400"/>
            </a:pPr>
            <a:endParaRPr lang="en-US" i="1" dirty="0"/>
          </a:p>
          <a:p>
            <a:pPr marL="91440" lvl="0" indent="-152400">
              <a:spcBef>
                <a:spcPts val="0"/>
              </a:spcBef>
              <a:buSzPts val="2400"/>
            </a:pPr>
            <a:r>
              <a:rPr lang="en-US" i="1" dirty="0"/>
              <a:t>Overall the goal is to blend the glue and </a:t>
            </a:r>
            <a:r>
              <a:rPr lang="en-US" i="1" dirty="0" err="1"/>
              <a:t>Jello</a:t>
            </a:r>
            <a:r>
              <a:rPr lang="en-US" i="1" dirty="0"/>
              <a:t> together. Different ratios of </a:t>
            </a:r>
            <a:r>
              <a:rPr lang="en-US" i="1" dirty="0" err="1"/>
              <a:t>Jello:glue</a:t>
            </a:r>
            <a:r>
              <a:rPr lang="en-US" i="1" dirty="0"/>
              <a:t> give different properties</a:t>
            </a:r>
          </a:p>
          <a:p>
            <a:pPr marL="91440" lvl="0" indent="-152400">
              <a:spcBef>
                <a:spcPts val="0"/>
              </a:spcBef>
              <a:buSzPts val="2400"/>
            </a:pPr>
            <a:endParaRPr lang="en-US" i="1" dirty="0"/>
          </a:p>
          <a:p>
            <a:pPr marL="91440" lvl="0" indent="-152400">
              <a:spcBef>
                <a:spcPts val="0"/>
              </a:spcBef>
              <a:buSzPts val="2400"/>
            </a:pPr>
            <a:r>
              <a:rPr lang="en-US" i="1" dirty="0"/>
              <a:t>The </a:t>
            </a:r>
            <a:r>
              <a:rPr lang="en-US" i="1" dirty="0" err="1"/>
              <a:t>Jello</a:t>
            </a:r>
            <a:r>
              <a:rPr lang="en-US" i="1" dirty="0"/>
              <a:t> Slime should not be consumed or eaten</a:t>
            </a:r>
          </a:p>
          <a:p>
            <a:pPr marL="91440" lvl="0" indent="-152400">
              <a:spcBef>
                <a:spcPts val="0"/>
              </a:spcBef>
              <a:buSzPts val="2400"/>
            </a:pPr>
            <a:endParaRPr lang="en-US" i="1" dirty="0"/>
          </a:p>
          <a:p>
            <a:pPr marL="91440" lvl="0" indent="-152400">
              <a:spcBef>
                <a:spcPts val="0"/>
              </a:spcBef>
              <a:buSzPts val="2400"/>
            </a:pPr>
            <a:r>
              <a:rPr lang="en-US" i="1" dirty="0"/>
              <a:t>Finally, this Slime will get hard over time. Adding some water if this happens can restore the properties. Alternatively a new slime can be made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US" dirty="0"/>
              <a:t>Table of Contents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1440" lvl="0" indent="-15240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dirty="0"/>
              <a:t>Event Details…3</a:t>
            </a:r>
          </a:p>
          <a:p>
            <a:pPr marL="91440" lvl="0" indent="-15240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dirty="0"/>
              <a:t>Planning Checklist…6</a:t>
            </a:r>
          </a:p>
          <a:p>
            <a:pPr marL="91440" lvl="0" indent="-15240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dirty="0"/>
              <a:t>Supplies…9</a:t>
            </a:r>
          </a:p>
          <a:p>
            <a:pPr marL="91440" lvl="0" indent="-15240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dirty="0"/>
              <a:t>Miscellaneous…11</a:t>
            </a:r>
            <a:endParaRPr dirty="0"/>
          </a:p>
          <a:p>
            <a:pPr marL="91440" lvl="0" indent="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None/>
            </a:pPr>
            <a:endParaRPr dirty="0"/>
          </a:p>
          <a:p>
            <a:pPr marL="91440" lvl="0" indent="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02970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800"/>
              <a:buFont typeface="Calibri"/>
              <a:buNone/>
            </a:pPr>
            <a:r>
              <a:rPr lang="en-US"/>
              <a:t>Event Details</a:t>
            </a:r>
            <a:endParaRPr/>
          </a:p>
        </p:txBody>
      </p:sp>
      <p:sp>
        <p:nvSpPr>
          <p:cNvPr id="99" name="Google Shape;99;p3"/>
          <p:cNvSpPr txBox="1"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US"/>
              <a:t>Event Overview Stats</a:t>
            </a:r>
            <a:endParaRPr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dirty="0"/>
              <a:t>Target Audience: </a:t>
            </a:r>
            <a:r>
              <a:rPr lang="en-US" i="1" dirty="0"/>
              <a:t>Children Ages 6-12</a:t>
            </a:r>
            <a:endParaRPr dirty="0"/>
          </a:p>
          <a:p>
            <a:pPr marL="91440" lvl="0" indent="-15240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dirty="0"/>
              <a:t>Event Goals: </a:t>
            </a:r>
            <a:r>
              <a:rPr lang="en-US" i="1" dirty="0"/>
              <a:t>Spark excitement for science</a:t>
            </a:r>
          </a:p>
          <a:p>
            <a:pPr marL="91440" lvl="0" indent="-15240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dirty="0"/>
              <a:t>Event Type: </a:t>
            </a:r>
            <a:r>
              <a:rPr lang="en-US" i="1" dirty="0"/>
              <a:t>Educational, Hands on Science/Materials Experience</a:t>
            </a:r>
            <a:endParaRPr dirty="0"/>
          </a:p>
          <a:p>
            <a:pPr marL="91440" lvl="0" indent="-15240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dirty="0"/>
              <a:t>Setting: </a:t>
            </a:r>
            <a:r>
              <a:rPr lang="en-US" i="1" dirty="0"/>
              <a:t>Library, Class</a:t>
            </a:r>
            <a:endParaRPr dirty="0"/>
          </a:p>
          <a:p>
            <a:pPr marL="91440" lvl="0" indent="-15240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dirty="0"/>
              <a:t>Lead By: </a:t>
            </a:r>
            <a:r>
              <a:rPr lang="en-US" i="1" dirty="0"/>
              <a:t>Anyone with safety training/Basic Polymer Knowledge</a:t>
            </a:r>
            <a:endParaRPr dirty="0"/>
          </a:p>
          <a:p>
            <a:pPr marL="91440" lvl="0" indent="-15240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dirty="0"/>
              <a:t>Approximate Cost: </a:t>
            </a:r>
            <a:r>
              <a:rPr lang="en-US" i="1" dirty="0"/>
              <a:t>&lt;$50</a:t>
            </a:r>
            <a:endParaRPr dirty="0"/>
          </a:p>
          <a:p>
            <a:pPr marL="91440" lvl="0" indent="-15240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dirty="0"/>
              <a:t>Event Length: </a:t>
            </a:r>
            <a:r>
              <a:rPr lang="en-US" i="1" dirty="0"/>
              <a:t>20 min+30 min break + 10 min to explore properties</a:t>
            </a:r>
            <a:endParaRPr dirty="0"/>
          </a:p>
          <a:p>
            <a:pPr marL="91440" lvl="0" indent="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None/>
            </a:pPr>
            <a:endParaRPr dirty="0"/>
          </a:p>
          <a:p>
            <a:pPr marL="91440" lvl="0" indent="0" algn="l" rtl="0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>
                <a:srgbClr val="262626"/>
              </a:buClr>
              <a:buSzPts val="2400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US"/>
              <a:t>Event Description</a:t>
            </a:r>
            <a:endParaRPr/>
          </a:p>
        </p:txBody>
      </p:sp>
      <p:sp>
        <p:nvSpPr>
          <p:cNvPr id="111" name="Google Shape;111;p5"/>
          <p:cNvSpPr txBox="1"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i="1" dirty="0"/>
              <a:t>This is a hands on activity where school age children make a slime from clear glue,  and </a:t>
            </a:r>
            <a:r>
              <a:rPr lang="en-US" i="1" dirty="0" err="1"/>
              <a:t>Jello</a:t>
            </a:r>
            <a:r>
              <a:rPr lang="en-US" i="1" dirty="0"/>
              <a:t>. The slime can be made in a few minutes, although for best properties the slime can be left in ice for about 30 min, then the properties of the slime can be investigated by the participants.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endParaRPr lang="en-US" i="1" dirty="0"/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i="1" dirty="0"/>
              <a:t>The goal is for the students to make and play with the </a:t>
            </a:r>
            <a:r>
              <a:rPr lang="en-US" i="1" dirty="0" err="1"/>
              <a:t>Jello</a:t>
            </a:r>
            <a:r>
              <a:rPr lang="en-US" i="1" dirty="0"/>
              <a:t> based slime. If the different participants use different amounts of the clear glue and </a:t>
            </a:r>
            <a:r>
              <a:rPr lang="en-US" i="1" dirty="0" err="1"/>
              <a:t>Jello</a:t>
            </a:r>
            <a:r>
              <a:rPr lang="en-US" i="1" dirty="0"/>
              <a:t> the properties will be different with a more stiff and solid like slime with more </a:t>
            </a:r>
            <a:r>
              <a:rPr lang="en-US" i="1" dirty="0" err="1"/>
              <a:t>Jello</a:t>
            </a:r>
            <a:r>
              <a:rPr lang="en-US" i="1" dirty="0"/>
              <a:t> and a stickier slime with a higher ratio of glue.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endParaRPr lang="en-US" i="1" dirty="0"/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r>
              <a:rPr lang="en-US" i="1" dirty="0"/>
              <a:t>The slime will bounce a little but will be sticky and nicely stretchy allowing materials viscoelastic properties to be investigated.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endParaRPr lang="en-US" i="1" dirty="0"/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Char char=" "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800"/>
              <a:buFont typeface="Calibri"/>
              <a:buNone/>
            </a:pPr>
            <a:r>
              <a:rPr lang="en-US"/>
              <a:t>Planning Checklists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US"/>
              <a:t>Prep Checklist</a:t>
            </a:r>
            <a:endParaRPr/>
          </a:p>
        </p:txBody>
      </p:sp>
      <p:sp>
        <p:nvSpPr>
          <p:cNvPr id="123" name="Google Shape;123;p7"/>
          <p:cNvSpPr txBox="1"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Noto Sans Symbols"/>
              <a:buChar char="❑"/>
            </a:pPr>
            <a:r>
              <a:rPr lang="en-US" i="1" dirty="0"/>
              <a:t>Obtain permission from library or school to perform the event. 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Noto Sans Symbols"/>
              <a:buChar char="❑"/>
            </a:pPr>
            <a:r>
              <a:rPr lang="en-US" i="1" dirty="0"/>
              <a:t>Check that the site can provide appropriate tables to support the stations. Ideal size is ~3-4 foot long tables, these can be foldable picnic style tables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Noto Sans Symbols"/>
              <a:buChar char="❑"/>
            </a:pPr>
            <a:r>
              <a:rPr lang="en-US" i="1" dirty="0"/>
              <a:t>Obtain materials from store ahead of time, ideally at least 1-2 days ahead of the event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Noto Sans Symbols"/>
              <a:buChar char="❑"/>
            </a:pPr>
            <a:r>
              <a:rPr lang="en-US" i="1" dirty="0"/>
              <a:t>Make sure you have a team who can help coordinate the event, this works best with a series of related demonstrations where students rotate through the demonstrations.</a:t>
            </a:r>
          </a:p>
          <a:p>
            <a:pPr marL="548640" lvl="1" indent="-152400">
              <a:spcBef>
                <a:spcPts val="0"/>
              </a:spcBef>
              <a:buSzPts val="2400"/>
              <a:buFont typeface="Noto Sans Symbols"/>
              <a:buChar char="❑"/>
            </a:pPr>
            <a:r>
              <a:rPr lang="en-US" i="1" dirty="0"/>
              <a:t>Each facilitator should be familiar with the demo, both implementing and the basics of the underlying science</a:t>
            </a:r>
          </a:p>
          <a:p>
            <a:pPr marL="548640" lvl="1" indent="-152400">
              <a:spcBef>
                <a:spcPts val="0"/>
              </a:spcBef>
              <a:buSzPts val="2400"/>
              <a:buFont typeface="Noto Sans Symbols"/>
              <a:buChar char="❑"/>
            </a:pPr>
            <a:r>
              <a:rPr lang="en-US" i="1" dirty="0"/>
              <a:t>For instance a team of 3-4 facilitators can mange 1-2 stations each, facilitating the activity and interactions with the participants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Noto Sans Symbols"/>
              <a:buChar char="❑"/>
            </a:pPr>
            <a:r>
              <a:rPr lang="en-US" i="1" dirty="0"/>
              <a:t>Coordinate an event time and location with local library, school, after school program as appropriate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Noto Sans Symbols"/>
              <a:buChar char="❑"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"/>
          <p:cNvSpPr txBox="1"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US"/>
              <a:t>Day-Of Event Checklist</a:t>
            </a:r>
            <a:endParaRPr/>
          </a:p>
        </p:txBody>
      </p:sp>
      <p:sp>
        <p:nvSpPr>
          <p:cNvPr id="129" name="Google Shape;129;p8"/>
          <p:cNvSpPr txBox="1"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Noto Sans Symbols"/>
              <a:buChar char="❑"/>
            </a:pPr>
            <a:r>
              <a:rPr lang="en-US" dirty="0"/>
              <a:t> </a:t>
            </a:r>
            <a:r>
              <a:rPr lang="en-US" i="1" dirty="0"/>
              <a:t>Ensure all your team members are present at least 30 min ahead of time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Noto Sans Symbols"/>
              <a:buChar char="❑"/>
            </a:pPr>
            <a:r>
              <a:rPr lang="en-US" i="1" dirty="0"/>
              <a:t>Set up long tables in a </a:t>
            </a:r>
            <a:r>
              <a:rPr lang="en-US" i="1" dirty="0" err="1"/>
              <a:t>semicirular</a:t>
            </a:r>
            <a:r>
              <a:rPr lang="en-US" i="1" dirty="0"/>
              <a:t> shape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Noto Sans Symbols"/>
              <a:buChar char="❑"/>
            </a:pPr>
            <a:r>
              <a:rPr lang="en-US" i="1" dirty="0"/>
              <a:t>Cover each table with a disposable plastic covering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Noto Sans Symbols"/>
              <a:buChar char="❑"/>
            </a:pPr>
            <a:r>
              <a:rPr lang="en-US" i="1" dirty="0"/>
              <a:t>On the table with the </a:t>
            </a:r>
            <a:r>
              <a:rPr lang="en-US" i="1" dirty="0" err="1"/>
              <a:t>Jello</a:t>
            </a:r>
            <a:r>
              <a:rPr lang="en-US" i="1" dirty="0"/>
              <a:t> Slime demo, place </a:t>
            </a:r>
            <a:r>
              <a:rPr lang="en-US" i="1" dirty="0" err="1"/>
              <a:t>Jello</a:t>
            </a:r>
            <a:r>
              <a:rPr lang="en-US" i="1" dirty="0"/>
              <a:t>, glue, cups/bowls and spoons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Noto Sans Symbols"/>
              <a:buChar char="❑"/>
            </a:pPr>
            <a:r>
              <a:rPr lang="en-US" i="1" dirty="0"/>
              <a:t>Make sure you budget time to set up (30 min), implement and clean up (30 min)</a:t>
            </a:r>
          </a:p>
          <a:p>
            <a:pPr marL="91440" lvl="0" indent="-15240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Noto Sans Symbols"/>
              <a:buChar char="❑"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"/>
          <p:cNvSpPr txBox="1"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800"/>
              <a:buFont typeface="Calibri"/>
              <a:buNone/>
            </a:pPr>
            <a:r>
              <a:rPr lang="en-US"/>
              <a:t>Supplies</a:t>
            </a:r>
            <a:endParaRPr/>
          </a:p>
        </p:txBody>
      </p:sp>
      <p:sp>
        <p:nvSpPr>
          <p:cNvPr id="153" name="Google Shape;153;p12"/>
          <p:cNvSpPr txBox="1"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rgbClr val="000000"/>
      </a:dk1>
      <a:lt1>
        <a:srgbClr val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753</Words>
  <Application>Microsoft Macintosh PowerPoint</Application>
  <PresentationFormat>Widescreen</PresentationFormat>
  <Paragraphs>91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Noto Sans Symbols</vt:lpstr>
      <vt:lpstr>Metropolitan</vt:lpstr>
      <vt:lpstr>How to Organize Jello Gluey Slime</vt:lpstr>
      <vt:lpstr>Table of Contents</vt:lpstr>
      <vt:lpstr>Event Details</vt:lpstr>
      <vt:lpstr>Event Overview Stats</vt:lpstr>
      <vt:lpstr>Event Description</vt:lpstr>
      <vt:lpstr>Planning Checklists</vt:lpstr>
      <vt:lpstr>Prep Checklist</vt:lpstr>
      <vt:lpstr>Day-Of Event Checklist</vt:lpstr>
      <vt:lpstr>Supplies</vt:lpstr>
      <vt:lpstr>Supplies</vt:lpstr>
      <vt:lpstr>Misc.</vt:lpstr>
      <vt:lpstr>Notes/Special 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Organize event title</dc:title>
  <dc:creator>Alissa Mullin</dc:creator>
  <cp:lastModifiedBy>Dominik Konkolewicz</cp:lastModifiedBy>
  <cp:revision>20</cp:revision>
  <dcterms:created xsi:type="dcterms:W3CDTF">2021-04-02T23:15:30Z</dcterms:created>
  <dcterms:modified xsi:type="dcterms:W3CDTF">2021-07-14T01:42:11Z</dcterms:modified>
</cp:coreProperties>
</file>