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9" r:id="rId2"/>
    <p:sldId id="300" r:id="rId3"/>
    <p:sldId id="257" r:id="rId4"/>
    <p:sldId id="292" r:id="rId5"/>
    <p:sldId id="301" r:id="rId6"/>
    <p:sldId id="294" r:id="rId7"/>
    <p:sldId id="293" r:id="rId8"/>
    <p:sldId id="297" r:id="rId9"/>
    <p:sldId id="29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4045FE-54E1-7DC8-BD76-6DBA5EC2A4F3}" name="Emma Louise Langworthy" initials="EL" userId="S::elangwor@calpoly.edu::8cf67136-b312-49d6-82d6-398bec98b4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D00"/>
    <a:srgbClr val="D6B200"/>
    <a:srgbClr val="F7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1D1AA7-DAC5-4388-9F05-CE4EABB4F2BF}" v="464" dt="2024-03-15T21:47:56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16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75D97-1038-4C9B-923E-CC73A4A046C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AA449-ADAF-485C-B38D-1895D70EA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1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2E2E7-ABF9-2F4D-AE95-832089EBB8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18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ce35f2a31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ce35f2a31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Embed video into presentation, insert&gt;media&gt;video. SAY THAT THIS VIDEO WILL BE PUBLISHED ON THE MACRO WEBSITE AND TUTORIAL DOCUMENT TO BE ABLE TO RECREATE THE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2E2E7-ABF9-2F4D-AE95-832089EBB8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2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3101" y="5856875"/>
            <a:ext cx="12192000" cy="10462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77" y="5868487"/>
            <a:ext cx="2857692" cy="1049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45C66-74AB-854B-8AF3-3DE3D4326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38" r="13015"/>
          <a:stretch/>
        </p:blipFill>
        <p:spPr>
          <a:xfrm>
            <a:off x="7719429" y="185531"/>
            <a:ext cx="4469471" cy="52613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12192000" cy="185531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777856" y="3446655"/>
            <a:ext cx="1622611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951" y="608533"/>
            <a:ext cx="5816600" cy="2618316"/>
          </a:xfrm>
        </p:spPr>
        <p:txBody>
          <a:bodyPr anchor="b">
            <a:normAutofit/>
          </a:bodyPr>
          <a:lstStyle>
            <a:lvl1pPr marL="0" indent="0">
              <a:lnSpc>
                <a:spcPts val="9333"/>
              </a:lnSpc>
              <a:spcBef>
                <a:spcPts val="0"/>
              </a:spcBef>
              <a:buNone/>
              <a:defRPr sz="8666" b="0" i="0" spc="4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/>
              <a:t>Title to </a:t>
            </a:r>
            <a:br>
              <a:rPr lang="en-US"/>
            </a:br>
            <a:r>
              <a:rPr lang="en-US"/>
              <a:t>go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52" y="3872158"/>
            <a:ext cx="5816600" cy="346491"/>
          </a:xfrm>
        </p:spPr>
        <p:txBody>
          <a:bodyPr anchor="ctr"/>
          <a:lstStyle>
            <a:lvl1pPr marL="0" indent="0">
              <a:lnSpc>
                <a:spcPts val="2507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1668165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50795"/>
            <a:ext cx="3054351" cy="329032"/>
          </a:xfrm>
        </p:spPr>
        <p:txBody>
          <a:bodyPr>
            <a:noAutofit/>
          </a:bodyPr>
          <a:lstStyle>
            <a:lvl1pPr marL="0" indent="0" algn="l">
              <a:lnSpc>
                <a:spcPts val="1893"/>
              </a:lnSpc>
              <a:buNone/>
              <a:defRPr sz="1600" b="1" i="0" spc="200" baseline="0">
                <a:solidFill>
                  <a:srgbClr val="F7CE00"/>
                </a:solidFill>
                <a:latin typeface="Lucida Bright" panose="02040602050505020304" pitchFamily="18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5914"/>
            <a:ext cx="10515600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536824"/>
            <a:ext cx="4572000" cy="2877739"/>
          </a:xfrm>
        </p:spPr>
        <p:txBody>
          <a:bodyPr/>
          <a:lstStyle>
            <a:lvl1pPr>
              <a:lnSpc>
                <a:spcPts val="2187"/>
              </a:lnSpc>
              <a:spcAft>
                <a:spcPts val="4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81801" y="2050795"/>
            <a:ext cx="3282951" cy="329032"/>
          </a:xfrm>
        </p:spPr>
        <p:txBody>
          <a:bodyPr>
            <a:noAutofit/>
          </a:bodyPr>
          <a:lstStyle>
            <a:lvl1pPr marL="0" indent="0" algn="l">
              <a:lnSpc>
                <a:spcPts val="1893"/>
              </a:lnSpc>
              <a:buNone/>
              <a:defRPr sz="1600" b="1" i="0" spc="200" baseline="0">
                <a:solidFill>
                  <a:srgbClr val="F7CE00"/>
                </a:solidFill>
                <a:latin typeface="Lucida Bright" panose="02040602050505020304" pitchFamily="18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64E411-936F-3044-8265-A066A2B83B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1800" y="2536824"/>
            <a:ext cx="4572000" cy="2877739"/>
          </a:xfrm>
        </p:spPr>
        <p:txBody>
          <a:bodyPr/>
          <a:lstStyle>
            <a:lvl1pPr>
              <a:lnSpc>
                <a:spcPts val="2187"/>
              </a:lnSpc>
              <a:spcAft>
                <a:spcPts val="4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7C988E-4FD1-F44B-8698-26D540F4924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754881" y="3962247"/>
            <a:ext cx="2682240" cy="0"/>
          </a:xfrm>
          <a:prstGeom prst="line">
            <a:avLst/>
          </a:prstGeom>
          <a:ln w="12700">
            <a:solidFill>
              <a:srgbClr val="F7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05959D2-BEEE-8D4C-8216-8C05C61B75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AAF54B-C785-4346-9B7B-CA106BFE8CD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50795"/>
            <a:ext cx="2775740" cy="329032"/>
          </a:xfrm>
        </p:spPr>
        <p:txBody>
          <a:bodyPr>
            <a:noAutofit/>
          </a:bodyPr>
          <a:lstStyle>
            <a:lvl1pPr marL="0" indent="0" algn="ctr">
              <a:lnSpc>
                <a:spcPts val="1893"/>
              </a:lnSpc>
              <a:buNone/>
              <a:defRPr sz="1600" b="1" i="0" spc="20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5914"/>
            <a:ext cx="10515600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36824"/>
            <a:ext cx="2775740" cy="2877739"/>
          </a:xfrm>
        </p:spPr>
        <p:txBody>
          <a:bodyPr/>
          <a:lstStyle>
            <a:lvl1pPr algn="ctr">
              <a:lnSpc>
                <a:spcPts val="2187"/>
              </a:lnSpc>
              <a:spcAft>
                <a:spcPts val="4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BD7929-DCAA-9F42-A87C-7B5A76711B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0371" y="2536824"/>
            <a:ext cx="2775740" cy="2877739"/>
          </a:xfrm>
        </p:spPr>
        <p:txBody>
          <a:bodyPr/>
          <a:lstStyle>
            <a:lvl1pPr algn="ctr">
              <a:lnSpc>
                <a:spcPts val="2187"/>
              </a:lnSpc>
              <a:spcAft>
                <a:spcPts val="4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84F489-4B0E-7447-8E87-1F18960C53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8767" y="2536824"/>
            <a:ext cx="2775740" cy="2877739"/>
          </a:xfrm>
        </p:spPr>
        <p:txBody>
          <a:bodyPr/>
          <a:lstStyle>
            <a:lvl1pPr algn="ctr">
              <a:lnSpc>
                <a:spcPts val="2187"/>
              </a:lnSpc>
              <a:spcAft>
                <a:spcPts val="4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BE8467C-F8A0-0B46-954C-0CCA5AE188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8130" y="2050795"/>
            <a:ext cx="2775740" cy="329032"/>
          </a:xfrm>
        </p:spPr>
        <p:txBody>
          <a:bodyPr>
            <a:noAutofit/>
          </a:bodyPr>
          <a:lstStyle>
            <a:lvl1pPr marL="0" indent="0" algn="ctr">
              <a:lnSpc>
                <a:spcPts val="1893"/>
              </a:lnSpc>
              <a:buNone/>
              <a:defRPr sz="1600" b="1" i="0" spc="20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A5635F-177B-8C4B-A3DC-69876D8200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78059" y="2050795"/>
            <a:ext cx="2775740" cy="329032"/>
          </a:xfrm>
        </p:spPr>
        <p:txBody>
          <a:bodyPr>
            <a:noAutofit/>
          </a:bodyPr>
          <a:lstStyle>
            <a:lvl1pPr marL="0" indent="0" algn="ctr">
              <a:lnSpc>
                <a:spcPts val="1893"/>
              </a:lnSpc>
              <a:buNone/>
              <a:defRPr sz="1600" b="1" i="0" spc="20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428C66-1F80-4C4D-BCD2-480123DFFA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811780" y="3974947"/>
            <a:ext cx="268224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5691CA-25BF-4244-8679-B624DA43373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697980" y="3974947"/>
            <a:ext cx="268224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3FDE-A720-A74F-88A3-418704C0C76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CB42-5BE5-6847-AFF9-834D3CA9162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58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ustom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12192000" cy="185531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7861301" y="185531"/>
            <a:ext cx="4330697" cy="58193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157B452-A578-2C41-8127-5539B4BB1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25914"/>
            <a:ext cx="5588279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9D716E-1CF3-9042-9DD1-4AAD039355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423064"/>
            <a:ext cx="5588000" cy="358176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ts val="2240"/>
              </a:lnSpc>
              <a:spcBef>
                <a:spcPts val="1000"/>
              </a:spcBef>
              <a:spcAft>
                <a:spcPts val="80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522682-F92A-144E-938B-45336A6368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13584"/>
            <a:ext cx="5588000" cy="509480"/>
          </a:xfrm>
        </p:spPr>
        <p:txBody>
          <a:bodyPr>
            <a:normAutofit/>
          </a:bodyPr>
          <a:lstStyle>
            <a:lvl1pPr marL="0" indent="0" algn="l">
              <a:lnSpc>
                <a:spcPts val="2693"/>
              </a:lnSpc>
              <a:buNone/>
              <a:defRPr sz="2133" b="1" i="0" spc="67" baseline="0">
                <a:solidFill>
                  <a:schemeClr val="accent1"/>
                </a:solidFill>
                <a:latin typeface="Utopia Std Semibold" panose="02040503060506020204" pitchFamily="18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E424E-5889-7847-838F-5925BED8A9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3CA1E-7A7E-DF47-984B-664CF3C086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7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D299AF-B7C4-AB4D-BC54-733C75A44911}"/>
              </a:ext>
            </a:extLst>
          </p:cNvPr>
          <p:cNvSpPr/>
          <p:nvPr userDrawn="1"/>
        </p:nvSpPr>
        <p:spPr>
          <a:xfrm>
            <a:off x="0" y="155643"/>
            <a:ext cx="4427165" cy="58193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2F810-22CB-2B43-91C2-51FFAA239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448" y="909403"/>
            <a:ext cx="3312269" cy="1952691"/>
          </a:xfrm>
        </p:spPr>
        <p:txBody>
          <a:bodyPr anchor="t"/>
          <a:lstStyle>
            <a:lvl1pPr>
              <a:defRPr sz="5867"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A9E52-51FA-9F4C-9DB4-48F3FAA96946}"/>
              </a:ext>
            </a:extLst>
          </p:cNvPr>
          <p:cNvSpPr/>
          <p:nvPr userDrawn="1"/>
        </p:nvSpPr>
        <p:spPr>
          <a:xfrm>
            <a:off x="-1" y="0"/>
            <a:ext cx="12192000" cy="185531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50C8D-7C8F-F44C-9245-C8E54948B279}"/>
              </a:ext>
            </a:extLst>
          </p:cNvPr>
          <p:cNvSpPr/>
          <p:nvPr userDrawn="1"/>
        </p:nvSpPr>
        <p:spPr>
          <a:xfrm>
            <a:off x="11788589" y="185531"/>
            <a:ext cx="403409" cy="58193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EB1531-8C6C-9547-9EC3-C6E24B848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63" t="25956" r="45411" b="58583"/>
          <a:stretch/>
        </p:blipFill>
        <p:spPr>
          <a:xfrm>
            <a:off x="899410" y="2230657"/>
            <a:ext cx="3527756" cy="374428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A1A05-EE43-614A-9F7E-27041F9BD6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576B9-EA1D-964E-A0C5-3739614459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8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,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E82-E25B-CE41-A908-43BD2EC2B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48" y="716984"/>
            <a:ext cx="5564152" cy="6255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C5C3F7-814B-F644-B33E-D033B1334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0024" y="716984"/>
            <a:ext cx="8220635" cy="625567"/>
          </a:xfrm>
        </p:spPr>
        <p:txBody>
          <a:bodyPr anchor="ctr"/>
          <a:lstStyle>
            <a:lvl1pPr>
              <a:defRPr spc="67" baseline="0"/>
            </a:lvl1pPr>
          </a:lstStyle>
          <a:p>
            <a:pPr lvl="0"/>
            <a:r>
              <a:rPr lang="en-US"/>
              <a:t>SUBHEAD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2933-6B02-0144-BF1A-69A51D5C03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18749-87A2-0341-9D35-5E74E8AB75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6 or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42E8-9C39-454E-ADD6-58C0005063C5}"/>
              </a:ext>
            </a:extLst>
          </p:cNvPr>
          <p:cNvSpPr/>
          <p:nvPr userDrawn="1"/>
        </p:nvSpPr>
        <p:spPr>
          <a:xfrm flipH="1">
            <a:off x="3977532" y="639863"/>
            <a:ext cx="8214467" cy="52659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1">
              <a:latin typeface="Muli Regular" charset="0"/>
            </a:endParaRP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DB7D153-61A8-B34E-A15C-9B46F446BCA3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692936" y="3298829"/>
            <a:ext cx="2416617" cy="189947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335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336015-19B8-2247-9DF3-762298B05F5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692937" y="1292773"/>
            <a:ext cx="2416617" cy="189947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335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DE58043-A190-A54E-A57D-DB8D7710CA6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234160" y="1295447"/>
            <a:ext cx="2416617" cy="189947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335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21A2D792-C3A8-B94C-8D1A-FF993AF9B647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775382" y="1292773"/>
            <a:ext cx="2416617" cy="189947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335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6F74465-B7AF-DC42-B0E0-DAEE3F794FD1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234158" y="3298831"/>
            <a:ext cx="2416617" cy="189947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335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09C94A2A-6979-4D49-945C-5C430721B08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775381" y="3298830"/>
            <a:ext cx="2416617" cy="189947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270000" tIns="270000" rIns="270000" bIns="270000"/>
          <a:lstStyle>
            <a:lvl1pPr marL="0" indent="0" algn="ctr">
              <a:buNone/>
              <a:defRPr sz="1335" b="1" i="0" cap="none" spc="0" baseline="0">
                <a:solidFill>
                  <a:schemeClr val="tx1"/>
                </a:solidFill>
                <a:latin typeface="Muli" charset="0"/>
                <a:ea typeface="Muli" charset="0"/>
                <a:cs typeface="Muli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C63A3F1-3298-8C4D-984E-C388DD747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98" y="639863"/>
            <a:ext cx="3108207" cy="17895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9B350A66-F079-A443-A6E6-F4E8B55CB8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2398" y="1864659"/>
            <a:ext cx="3108207" cy="4093069"/>
          </a:xfrm>
        </p:spPr>
        <p:txBody>
          <a:bodyPr>
            <a:normAutofit/>
          </a:bodyPr>
          <a:lstStyle>
            <a:lvl1pPr marL="380990" indent="-259074" algn="l">
              <a:lnSpc>
                <a:spcPts val="2293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33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 </a:t>
            </a:r>
          </a:p>
          <a:p>
            <a:pPr lvl="0"/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br>
              <a:rPr lang="en-US"/>
            </a:b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6ABDF-2326-9E45-8E5D-9E5FC6E22C9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1559F-D07E-9448-A48A-3FAC382488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16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2"/>
            <a:ext cx="12192000" cy="1523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217"/>
            <a:ext cx="10515600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5334002"/>
            <a:ext cx="12192000" cy="1523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74FF91-56F8-4041-8084-DCA6FE3768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040" y="2272822"/>
            <a:ext cx="2499360" cy="249555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890E7C6-6DB0-2747-A517-8DEE6CDE9D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1573" y="2272822"/>
            <a:ext cx="2495551" cy="249555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70EB97E-35CF-6846-8293-8593465616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3721" y="2272822"/>
            <a:ext cx="2495551" cy="249555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7E2AC7-593C-1A48-9B8F-BCBC2F014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6346" y="2272821"/>
            <a:ext cx="2495551" cy="249555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827040" y="2089628"/>
            <a:ext cx="2499360" cy="183192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3499667" y="2089628"/>
            <a:ext cx="2499360" cy="183192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6181815" y="2089628"/>
            <a:ext cx="2499360" cy="183192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8854440" y="2089628"/>
            <a:ext cx="2499360" cy="183192"/>
          </a:xfrm>
          <a:prstGeom prst="rect">
            <a:avLst/>
          </a:prstGeom>
          <a:solidFill>
            <a:srgbClr val="B7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5194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 gallery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BE99-52AB-F04F-930B-3FC4609BFACD}"/>
              </a:ext>
            </a:extLst>
          </p:cNvPr>
          <p:cNvSpPr/>
          <p:nvPr userDrawn="1"/>
        </p:nvSpPr>
        <p:spPr>
          <a:xfrm>
            <a:off x="0" y="2"/>
            <a:ext cx="12192000" cy="1523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217"/>
            <a:ext cx="10515600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Page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3AF38-E211-6242-BDED-D2C0F25B71E7}"/>
              </a:ext>
            </a:extLst>
          </p:cNvPr>
          <p:cNvSpPr/>
          <p:nvPr userDrawn="1"/>
        </p:nvSpPr>
        <p:spPr>
          <a:xfrm>
            <a:off x="0" y="5357019"/>
            <a:ext cx="12192000" cy="1523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3DA595-6767-6E47-88AB-C69BAECFD82E}"/>
              </a:ext>
            </a:extLst>
          </p:cNvPr>
          <p:cNvSpPr/>
          <p:nvPr userDrawn="1"/>
        </p:nvSpPr>
        <p:spPr>
          <a:xfrm>
            <a:off x="827040" y="2089628"/>
            <a:ext cx="2499360" cy="18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F9943-07F2-8149-AEE3-39D76BFF5AD7}"/>
              </a:ext>
            </a:extLst>
          </p:cNvPr>
          <p:cNvSpPr/>
          <p:nvPr userDrawn="1"/>
        </p:nvSpPr>
        <p:spPr>
          <a:xfrm>
            <a:off x="3507635" y="2089628"/>
            <a:ext cx="2499360" cy="18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F5B73-4FB9-BA4B-84DD-9FC6B4AC685B}"/>
              </a:ext>
            </a:extLst>
          </p:cNvPr>
          <p:cNvSpPr/>
          <p:nvPr userDrawn="1"/>
        </p:nvSpPr>
        <p:spPr>
          <a:xfrm>
            <a:off x="6173056" y="2089628"/>
            <a:ext cx="2499360" cy="18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7F1AE-1B0E-1142-BDE6-15F85C0D8411}"/>
              </a:ext>
            </a:extLst>
          </p:cNvPr>
          <p:cNvSpPr/>
          <p:nvPr userDrawn="1"/>
        </p:nvSpPr>
        <p:spPr>
          <a:xfrm>
            <a:off x="8860805" y="2089628"/>
            <a:ext cx="2499360" cy="183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C0AB91-AE22-8F4F-B0BC-99D98181E680}"/>
              </a:ext>
            </a:extLst>
          </p:cNvPr>
          <p:cNvSpPr/>
          <p:nvPr userDrawn="1"/>
        </p:nvSpPr>
        <p:spPr>
          <a:xfrm>
            <a:off x="825436" y="2272820"/>
            <a:ext cx="2502568" cy="2499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F4F1-A0CE-194A-99F7-2918509C6C49}"/>
              </a:ext>
            </a:extLst>
          </p:cNvPr>
          <p:cNvSpPr/>
          <p:nvPr userDrawn="1"/>
        </p:nvSpPr>
        <p:spPr>
          <a:xfrm>
            <a:off x="3506031" y="2272820"/>
            <a:ext cx="2502568" cy="2499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3E50DA-7B8F-6A49-A19F-6956D1A26B7F}"/>
              </a:ext>
            </a:extLst>
          </p:cNvPr>
          <p:cNvSpPr/>
          <p:nvPr userDrawn="1"/>
        </p:nvSpPr>
        <p:spPr>
          <a:xfrm>
            <a:off x="6171452" y="2272820"/>
            <a:ext cx="2502568" cy="2499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AAEC86-254A-974D-8B29-05FD6132BC2D}"/>
              </a:ext>
            </a:extLst>
          </p:cNvPr>
          <p:cNvSpPr/>
          <p:nvPr userDrawn="1"/>
        </p:nvSpPr>
        <p:spPr>
          <a:xfrm>
            <a:off x="8859201" y="2272820"/>
            <a:ext cx="2502568" cy="24993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64012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allery,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B5AD87-CC57-C14A-90CC-6DE93EAE48A0}"/>
              </a:ext>
            </a:extLst>
          </p:cNvPr>
          <p:cNvSpPr/>
          <p:nvPr userDrawn="1"/>
        </p:nvSpPr>
        <p:spPr>
          <a:xfrm>
            <a:off x="0" y="1523999"/>
            <a:ext cx="12192000" cy="3833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0D72D75-4DCD-9A4C-9025-AE57E4130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2077"/>
            <a:ext cx="10515600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ECBA7-0A4E-A44A-8F84-264B7C3204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1750B-6A57-6F4A-BAED-0846F1391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20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838201" y="0"/>
            <a:ext cx="55493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5840" y="1032935"/>
            <a:ext cx="4174067" cy="853619"/>
          </a:xfrm>
        </p:spPr>
        <p:txBody>
          <a:bodyPr>
            <a:noAutofit/>
          </a:bodyPr>
          <a:lstStyle>
            <a:lvl1pPr marL="0" indent="0">
              <a:buNone/>
              <a:defRPr sz="5867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5840" y="2284397"/>
            <a:ext cx="4174067" cy="3917715"/>
          </a:xfrm>
        </p:spPr>
        <p:txBody>
          <a:bodyPr/>
          <a:lstStyle>
            <a:lvl1pPr marL="0" indent="0">
              <a:lnSpc>
                <a:spcPts val="2427"/>
              </a:lnSpc>
              <a:spcAft>
                <a:spcPts val="800"/>
              </a:spcAft>
              <a:buNone/>
              <a:defRPr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838199" y="0"/>
            <a:ext cx="5549348" cy="185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1621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-3101" y="5856875"/>
            <a:ext cx="12192000" cy="10462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0305-8BED-744C-BFDD-2D70480DB5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77" y="5868487"/>
            <a:ext cx="2857692" cy="10492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27345-92E0-6643-B2EC-98A9107E0FAE}"/>
              </a:ext>
            </a:extLst>
          </p:cNvPr>
          <p:cNvSpPr/>
          <p:nvPr userDrawn="1"/>
        </p:nvSpPr>
        <p:spPr>
          <a:xfrm>
            <a:off x="-1" y="0"/>
            <a:ext cx="12192000" cy="185531"/>
          </a:xfrm>
          <a:prstGeom prst="rect">
            <a:avLst/>
          </a:prstGeom>
          <a:solidFill>
            <a:srgbClr val="C69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6A0DD-882B-3644-9BA2-16B068848C21}"/>
              </a:ext>
            </a:extLst>
          </p:cNvPr>
          <p:cNvCxnSpPr/>
          <p:nvPr userDrawn="1"/>
        </p:nvCxnSpPr>
        <p:spPr>
          <a:xfrm>
            <a:off x="777856" y="3446655"/>
            <a:ext cx="1622611" cy="0"/>
          </a:xfrm>
          <a:prstGeom prst="line">
            <a:avLst/>
          </a:prstGeom>
          <a:ln w="19050">
            <a:solidFill>
              <a:srgbClr val="C69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87F09-6BA9-B341-B448-935BCDE3C36A}"/>
              </a:ext>
            </a:extLst>
          </p:cNvPr>
          <p:cNvSpPr/>
          <p:nvPr userDrawn="1"/>
        </p:nvSpPr>
        <p:spPr>
          <a:xfrm>
            <a:off x="605071" y="1392027"/>
            <a:ext cx="5480595" cy="3066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16694A-C243-8F48-B446-BF11A7C45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774" y="1460136"/>
            <a:ext cx="4865189" cy="2583001"/>
          </a:xfrm>
        </p:spPr>
        <p:txBody>
          <a:bodyPr anchor="b">
            <a:normAutofit/>
          </a:bodyPr>
          <a:lstStyle>
            <a:lvl1pPr marL="0" indent="0">
              <a:lnSpc>
                <a:spcPts val="9333"/>
              </a:lnSpc>
              <a:spcBef>
                <a:spcPts val="0"/>
              </a:spcBef>
              <a:buNone/>
              <a:defRPr sz="8666" b="0" i="0" spc="400" baseline="0">
                <a:solidFill>
                  <a:schemeClr val="tx1"/>
                </a:solidFill>
                <a:latin typeface="Abolition" pitchFamily="2" charset="0"/>
              </a:defRPr>
            </a:lvl1pPr>
          </a:lstStyle>
          <a:p>
            <a:pPr lvl="0"/>
            <a:r>
              <a:rPr lang="en-US"/>
              <a:t>Title to </a:t>
            </a:r>
            <a:br>
              <a:rPr lang="en-US"/>
            </a:br>
            <a:r>
              <a:rPr lang="en-US"/>
              <a:t>go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2EB5F1-41D5-4C44-BE0D-D66A379E78F6}"/>
              </a:ext>
            </a:extLst>
          </p:cNvPr>
          <p:cNvSpPr/>
          <p:nvPr userDrawn="1"/>
        </p:nvSpPr>
        <p:spPr>
          <a:xfrm>
            <a:off x="912774" y="4209858"/>
            <a:ext cx="4865189" cy="510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C3529D2-738A-B444-ABB5-B8117680A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927" y="4297814"/>
            <a:ext cx="4612283" cy="327697"/>
          </a:xfrm>
        </p:spPr>
        <p:txBody>
          <a:bodyPr anchor="ctr">
            <a:normAutofit/>
          </a:bodyPr>
          <a:lstStyle>
            <a:lvl1pPr marL="0" indent="0">
              <a:lnSpc>
                <a:spcPts val="2507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/ Presenter</a:t>
            </a:r>
          </a:p>
        </p:txBody>
      </p:sp>
    </p:spTree>
    <p:extLst>
      <p:ext uri="{BB962C8B-B14F-4D97-AF65-F5344CB8AC3E}">
        <p14:creationId xmlns:p14="http://schemas.microsoft.com/office/powerpoint/2010/main" val="3140099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838201" y="0"/>
            <a:ext cx="55493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5840" y="1032935"/>
            <a:ext cx="4174067" cy="853619"/>
          </a:xfrm>
        </p:spPr>
        <p:txBody>
          <a:bodyPr>
            <a:noAutofit/>
          </a:bodyPr>
          <a:lstStyle>
            <a:lvl1pPr marL="0" indent="0">
              <a:buNone/>
              <a:defRPr sz="5867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5840" y="2284397"/>
            <a:ext cx="4174067" cy="3917715"/>
          </a:xfrm>
        </p:spPr>
        <p:txBody>
          <a:bodyPr/>
          <a:lstStyle>
            <a:lvl1pPr marL="0" indent="0">
              <a:lnSpc>
                <a:spcPts val="2427"/>
              </a:lnSpc>
              <a:spcAft>
                <a:spcPts val="800"/>
              </a:spcAft>
              <a:buNone/>
              <a:defRPr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838199" y="0"/>
            <a:ext cx="5549348" cy="185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5774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75000"/>
                </a:schemeClr>
              </a:gs>
              <a:gs pos="68000">
                <a:schemeClr val="accent5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838201" y="0"/>
            <a:ext cx="55493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5840" y="1032935"/>
            <a:ext cx="4174067" cy="853619"/>
          </a:xfrm>
        </p:spPr>
        <p:txBody>
          <a:bodyPr>
            <a:noAutofit/>
          </a:bodyPr>
          <a:lstStyle>
            <a:lvl1pPr marL="0" indent="0">
              <a:buNone/>
              <a:defRPr sz="5867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5840" y="2284397"/>
            <a:ext cx="4174067" cy="3917715"/>
          </a:xfrm>
        </p:spPr>
        <p:txBody>
          <a:bodyPr/>
          <a:lstStyle>
            <a:lvl1pPr marL="0" indent="0">
              <a:lnSpc>
                <a:spcPts val="2427"/>
              </a:lnSpc>
              <a:spcAft>
                <a:spcPts val="800"/>
              </a:spcAft>
              <a:buNone/>
              <a:defRPr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838199" y="0"/>
            <a:ext cx="5549348" cy="185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05045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Image and Content, V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>
            <a:extLst>
              <a:ext uri="{FF2B5EF4-FFF2-40B4-BE49-F238E27FC236}">
                <a16:creationId xmlns:a16="http://schemas.microsoft.com/office/drawing/2014/main" id="{B194FCFE-F54C-7841-BBA7-187F1D4E0648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9000">
                <a:schemeClr val="accent1">
                  <a:alpha val="75000"/>
                  <a:lumMod val="90000"/>
                  <a:lumOff val="10000"/>
                </a:schemeClr>
              </a:gs>
              <a:gs pos="50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EA979-1301-B349-9D0A-F0840207D34F}"/>
              </a:ext>
            </a:extLst>
          </p:cNvPr>
          <p:cNvSpPr/>
          <p:nvPr userDrawn="1"/>
        </p:nvSpPr>
        <p:spPr>
          <a:xfrm>
            <a:off x="838201" y="0"/>
            <a:ext cx="55493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ACCA67-2916-1146-A18E-67537F161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5840" y="1032935"/>
            <a:ext cx="4174067" cy="853619"/>
          </a:xfrm>
        </p:spPr>
        <p:txBody>
          <a:bodyPr>
            <a:noAutofit/>
          </a:bodyPr>
          <a:lstStyle>
            <a:lvl1pPr marL="0" indent="0">
              <a:buNone/>
              <a:defRPr sz="5867" b="0" i="0">
                <a:latin typeface="Utopia Std" panose="02040503060506020204" pitchFamily="18" charset="77"/>
              </a:defRPr>
            </a:lvl1pPr>
          </a:lstStyle>
          <a:p>
            <a:pPr lvl="0"/>
            <a:r>
              <a:rPr lang="en-US"/>
              <a:t>Page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871F16-5C4D-9D44-9529-86CBE2EF5D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5840" y="2284397"/>
            <a:ext cx="4174067" cy="3917715"/>
          </a:xfrm>
        </p:spPr>
        <p:txBody>
          <a:bodyPr/>
          <a:lstStyle>
            <a:lvl1pPr marL="0" indent="0">
              <a:lnSpc>
                <a:spcPts val="2427"/>
              </a:lnSpc>
              <a:spcAft>
                <a:spcPts val="800"/>
              </a:spcAft>
              <a:buNone/>
              <a:defRPr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BE67E-BE81-C446-9C5E-64DCA718A300}"/>
              </a:ext>
            </a:extLst>
          </p:cNvPr>
          <p:cNvSpPr/>
          <p:nvPr userDrawn="1"/>
        </p:nvSpPr>
        <p:spPr>
          <a:xfrm>
            <a:off x="838199" y="0"/>
            <a:ext cx="5549348" cy="1855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43962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ny background color">
  <p:cSld name="Blank - any background color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12"/>
          <p:cNvSpPr txBox="1">
            <a:spLocks noGrp="1"/>
          </p:cNvSpPr>
          <p:nvPr>
            <p:ph type="sldNum" idx="12"/>
          </p:nvPr>
        </p:nvSpPr>
        <p:spPr>
          <a:xfrm>
            <a:off x="5730200" y="6487600"/>
            <a:ext cx="7316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669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V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2E4F1C-BC00-7043-9ECB-D12C6377D4EA}"/>
              </a:ext>
            </a:extLst>
          </p:cNvPr>
          <p:cNvSpPr/>
          <p:nvPr userDrawn="1"/>
        </p:nvSpPr>
        <p:spPr>
          <a:xfrm>
            <a:off x="0" y="5856875"/>
            <a:ext cx="12192000" cy="1046291"/>
          </a:xfrm>
          <a:prstGeom prst="rect">
            <a:avLst/>
          </a:prstGeom>
          <a:solidFill>
            <a:srgbClr val="0E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05453-34F2-9946-BBC8-8554FABAC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4" y="6466687"/>
            <a:ext cx="1519545" cy="38596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F383971-5B93-4F4F-BE50-345940E0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9857" y="4515084"/>
            <a:ext cx="4612283" cy="342329"/>
          </a:xfrm>
        </p:spPr>
        <p:txBody>
          <a:bodyPr anchor="ctr">
            <a:noAutofit/>
          </a:bodyPr>
          <a:lstStyle>
            <a:lvl1pPr marL="0" indent="0" algn="ctr">
              <a:lnSpc>
                <a:spcPts val="2507"/>
              </a:lnSpc>
              <a:spcBef>
                <a:spcPts val="0"/>
              </a:spcBef>
              <a:buNone/>
              <a:defRPr sz="1867" b="1">
                <a:solidFill>
                  <a:srgbClr val="F7CE00"/>
                </a:solidFill>
              </a:defRPr>
            </a:lvl1pPr>
          </a:lstStyle>
          <a:p>
            <a:r>
              <a:rPr lang="en-US"/>
              <a:t>Subhead / 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33A8898-4FB1-0249-8F8A-1D26E96A83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129" y="1558217"/>
            <a:ext cx="8879739" cy="2654984"/>
          </a:xfrm>
        </p:spPr>
        <p:txBody>
          <a:bodyPr>
            <a:noAutofit/>
          </a:bodyPr>
          <a:lstStyle>
            <a:lvl1pPr marL="0" indent="0" algn="ctr">
              <a:lnSpc>
                <a:spcPts val="11733"/>
              </a:lnSpc>
              <a:spcBef>
                <a:spcPts val="0"/>
              </a:spcBef>
              <a:buNone/>
              <a:defRPr sz="11333" b="0" i="0">
                <a:solidFill>
                  <a:srgbClr val="0E0096"/>
                </a:solidFill>
                <a:latin typeface="Lucida Bright" panose="02040602050505020304" pitchFamily="18" charset="0"/>
                <a:cs typeface="Sabon Next LT" panose="02000500000000000000" pitchFamily="2" charset="0"/>
              </a:defRPr>
            </a:lvl1pPr>
          </a:lstStyle>
          <a:p>
            <a:pPr>
              <a:lnSpc>
                <a:spcPts val="8800"/>
              </a:lnSpc>
            </a:pPr>
            <a:r>
              <a:rPr lang="en-US" sz="11333"/>
              <a:t>Title to </a:t>
            </a:r>
            <a:br>
              <a:rPr lang="en-US" sz="11333"/>
            </a:br>
            <a:r>
              <a:rPr lang="en-US" sz="11333"/>
              <a:t>Go Here</a:t>
            </a:r>
          </a:p>
        </p:txBody>
      </p:sp>
      <p:pic>
        <p:nvPicPr>
          <p:cNvPr id="1026" name="Picture 2" descr="Alpha Chi Sigma - Wikipedia">
            <a:extLst>
              <a:ext uri="{FF2B5EF4-FFF2-40B4-BE49-F238E27FC236}">
                <a16:creationId xmlns:a16="http://schemas.microsoft.com/office/drawing/2014/main" id="{5B09910E-C8A0-7E96-B2CA-6997DED9F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" y="5871825"/>
            <a:ext cx="432351" cy="5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85D07-AA6B-CB49-4B83-1CDCECF4773F}"/>
              </a:ext>
            </a:extLst>
          </p:cNvPr>
          <p:cNvSpPr txBox="1"/>
          <p:nvPr userDrawn="1"/>
        </p:nvSpPr>
        <p:spPr>
          <a:xfrm>
            <a:off x="410238" y="5977115"/>
            <a:ext cx="309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AXS, Gamma Zeta Chapter</a:t>
            </a:r>
          </a:p>
        </p:txBody>
      </p:sp>
      <p:pic>
        <p:nvPicPr>
          <p:cNvPr id="6" name="Picture 5" descr="A yellow dragon with black background&#10;&#10;Description automatically generated">
            <a:extLst>
              <a:ext uri="{FF2B5EF4-FFF2-40B4-BE49-F238E27FC236}">
                <a16:creationId xmlns:a16="http://schemas.microsoft.com/office/drawing/2014/main" id="{14784F73-C514-B468-3673-367678897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9EC03"/>
              </a:clrFrom>
              <a:clrTo>
                <a:srgbClr val="F9EC03">
                  <a:alpha val="0"/>
                </a:srgbClr>
              </a:clrTo>
            </a:clrChange>
            <a:biLevel thresh="50000"/>
            <a:alphaModFix amt="8000"/>
          </a:blip>
          <a:srcRect l="15302" t="4544" r="16644" b="5542"/>
          <a:stretch/>
        </p:blipFill>
        <p:spPr>
          <a:xfrm>
            <a:off x="3280692" y="397731"/>
            <a:ext cx="5630613" cy="495941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7E8A2-0EA1-C4C8-FE48-604479DEA3BF}"/>
              </a:ext>
            </a:extLst>
          </p:cNvPr>
          <p:cNvCxnSpPr>
            <a:cxnSpLocks/>
          </p:cNvCxnSpPr>
          <p:nvPr userDrawn="1"/>
        </p:nvCxnSpPr>
        <p:spPr>
          <a:xfrm>
            <a:off x="247488" y="246159"/>
            <a:ext cx="0" cy="2168535"/>
          </a:xfrm>
          <a:prstGeom prst="line">
            <a:avLst/>
          </a:prstGeom>
          <a:ln w="28575">
            <a:solidFill>
              <a:srgbClr val="0E009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82FCB5-C548-1310-31A4-F1F02611AC40}"/>
              </a:ext>
            </a:extLst>
          </p:cNvPr>
          <p:cNvCxnSpPr>
            <a:cxnSpLocks/>
          </p:cNvCxnSpPr>
          <p:nvPr userDrawn="1"/>
        </p:nvCxnSpPr>
        <p:spPr>
          <a:xfrm>
            <a:off x="247488" y="246159"/>
            <a:ext cx="2420416" cy="0"/>
          </a:xfrm>
          <a:prstGeom prst="line">
            <a:avLst/>
          </a:prstGeom>
          <a:ln w="28575">
            <a:solidFill>
              <a:srgbClr val="0E009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144D6B-CF6C-CBFD-88DF-953FF94304D2}"/>
              </a:ext>
            </a:extLst>
          </p:cNvPr>
          <p:cNvCxnSpPr>
            <a:cxnSpLocks/>
          </p:cNvCxnSpPr>
          <p:nvPr userDrawn="1"/>
        </p:nvCxnSpPr>
        <p:spPr>
          <a:xfrm>
            <a:off x="11960917" y="3479358"/>
            <a:ext cx="0" cy="2168535"/>
          </a:xfrm>
          <a:prstGeom prst="line">
            <a:avLst/>
          </a:prstGeom>
          <a:ln w="28575">
            <a:solidFill>
              <a:srgbClr val="0E009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F9EA93-2291-0553-A728-17E7D9469228}"/>
              </a:ext>
            </a:extLst>
          </p:cNvPr>
          <p:cNvCxnSpPr>
            <a:cxnSpLocks/>
          </p:cNvCxnSpPr>
          <p:nvPr userDrawn="1"/>
        </p:nvCxnSpPr>
        <p:spPr>
          <a:xfrm>
            <a:off x="9540501" y="5647892"/>
            <a:ext cx="2420416" cy="0"/>
          </a:xfrm>
          <a:prstGeom prst="line">
            <a:avLst/>
          </a:prstGeom>
          <a:ln w="28575">
            <a:solidFill>
              <a:srgbClr val="0E009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5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er Green">
    <p:bg>
      <p:bgPr>
        <a:solidFill>
          <a:srgbClr val="0E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CE0D07B-C2E4-C644-90AF-440D283DA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347" y="46395"/>
            <a:ext cx="10712828" cy="3001583"/>
          </a:xfrm>
          <a:ln>
            <a:noFill/>
          </a:ln>
        </p:spPr>
        <p:txBody>
          <a:bodyPr>
            <a:noAutofit/>
          </a:bodyPr>
          <a:lstStyle>
            <a:lvl1pPr algn="l">
              <a:defRPr sz="6400" spc="400">
                <a:solidFill>
                  <a:srgbClr val="F7CE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8F8307-4C4B-6443-ACF1-41CB053457E3}"/>
              </a:ext>
            </a:extLst>
          </p:cNvPr>
          <p:cNvCxnSpPr/>
          <p:nvPr userDrawn="1"/>
        </p:nvCxnSpPr>
        <p:spPr>
          <a:xfrm>
            <a:off x="806824" y="788873"/>
            <a:ext cx="1622611" cy="0"/>
          </a:xfrm>
          <a:prstGeom prst="line">
            <a:avLst/>
          </a:prstGeom>
          <a:ln w="19050">
            <a:solidFill>
              <a:srgbClr val="F4E6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E2F6D8-C540-8E4C-B7F4-6A07B5B2D99C}"/>
              </a:ext>
            </a:extLst>
          </p:cNvPr>
          <p:cNvCxnSpPr/>
          <p:nvPr userDrawn="1"/>
        </p:nvCxnSpPr>
        <p:spPr>
          <a:xfrm>
            <a:off x="806824" y="2265063"/>
            <a:ext cx="1622611" cy="0"/>
          </a:xfrm>
          <a:prstGeom prst="line">
            <a:avLst/>
          </a:prstGeom>
          <a:ln w="19050">
            <a:solidFill>
              <a:srgbClr val="F4E6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yellow dragon with black background&#10;&#10;Description automatically generated">
            <a:extLst>
              <a:ext uri="{FF2B5EF4-FFF2-40B4-BE49-F238E27FC236}">
                <a16:creationId xmlns:a16="http://schemas.microsoft.com/office/drawing/2014/main" id="{B8A79E30-42E1-3121-3902-8A306A406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EC03"/>
              </a:clrFrom>
              <a:clrTo>
                <a:srgbClr val="F9EC03">
                  <a:alpha val="0"/>
                </a:srgbClr>
              </a:clrTo>
            </a:clrChange>
            <a:biLevel thresh="50000"/>
            <a:alphaModFix amt="9000"/>
          </a:blip>
          <a:srcRect l="15302" t="4544" r="16644" b="5542"/>
          <a:stretch/>
        </p:blipFill>
        <p:spPr>
          <a:xfrm>
            <a:off x="6028760" y="949294"/>
            <a:ext cx="5630613" cy="49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2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er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CE0D07B-C2E4-C644-90AF-440D283DA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347" y="46395"/>
            <a:ext cx="10712828" cy="3001583"/>
          </a:xfrm>
          <a:ln>
            <a:noFill/>
          </a:ln>
        </p:spPr>
        <p:txBody>
          <a:bodyPr>
            <a:noAutofit/>
          </a:bodyPr>
          <a:lstStyle>
            <a:lvl1pPr algn="l">
              <a:defRPr sz="6400" spc="400">
                <a:solidFill>
                  <a:srgbClr val="0E009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Break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8F8307-4C4B-6443-ACF1-41CB053457E3}"/>
              </a:ext>
            </a:extLst>
          </p:cNvPr>
          <p:cNvCxnSpPr/>
          <p:nvPr userDrawn="1"/>
        </p:nvCxnSpPr>
        <p:spPr>
          <a:xfrm>
            <a:off x="806824" y="788873"/>
            <a:ext cx="1622611" cy="0"/>
          </a:xfrm>
          <a:prstGeom prst="line">
            <a:avLst/>
          </a:prstGeom>
          <a:ln w="19050">
            <a:solidFill>
              <a:srgbClr val="F4E6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E2F6D8-C540-8E4C-B7F4-6A07B5B2D99C}"/>
              </a:ext>
            </a:extLst>
          </p:cNvPr>
          <p:cNvCxnSpPr/>
          <p:nvPr userDrawn="1"/>
        </p:nvCxnSpPr>
        <p:spPr>
          <a:xfrm>
            <a:off x="806824" y="2265063"/>
            <a:ext cx="1622611" cy="0"/>
          </a:xfrm>
          <a:prstGeom prst="line">
            <a:avLst/>
          </a:prstGeom>
          <a:ln w="19050">
            <a:solidFill>
              <a:srgbClr val="F4E6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yellow dragon with black background&#10;&#10;Description automatically generated">
            <a:extLst>
              <a:ext uri="{FF2B5EF4-FFF2-40B4-BE49-F238E27FC236}">
                <a16:creationId xmlns:a16="http://schemas.microsoft.com/office/drawing/2014/main" id="{B8A79E30-42E1-3121-3902-8A306A406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9EC03"/>
              </a:clrFrom>
              <a:clrTo>
                <a:srgbClr val="F9EC03">
                  <a:alpha val="0"/>
                </a:srgbClr>
              </a:clrTo>
            </a:clrChange>
            <a:biLevel thresh="50000"/>
            <a:alphaModFix amt="9000"/>
          </a:blip>
          <a:srcRect l="15302" t="4544" r="16644" b="5542"/>
          <a:stretch/>
        </p:blipFill>
        <p:spPr>
          <a:xfrm>
            <a:off x="6096000" y="949294"/>
            <a:ext cx="5630613" cy="49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58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43BAF3-7A31-4B45-9099-035BC373E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045" y="2282383"/>
            <a:ext cx="6531623" cy="3758909"/>
          </a:xfrm>
        </p:spPr>
        <p:txBody>
          <a:bodyPr>
            <a:noAutofit/>
          </a:bodyPr>
          <a:lstStyle>
            <a:lvl1pPr marL="0" indent="0">
              <a:lnSpc>
                <a:spcPts val="2427"/>
              </a:lnSpc>
              <a:spcAft>
                <a:spcPts val="800"/>
              </a:spcAft>
              <a:buNone/>
              <a:defRPr sz="1867" spc="27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  <a:p>
            <a:pPr lvl="0"/>
            <a:r>
              <a:rPr lang="en-US"/>
              <a:t>Vestibulum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cras</a:t>
            </a:r>
            <a:r>
              <a:rPr lang="en-US"/>
              <a:t>.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 Nunc pulvinar </a:t>
            </a:r>
            <a:r>
              <a:rPr lang="en-US" err="1"/>
              <a:t>sapien</a:t>
            </a:r>
            <a:r>
              <a:rPr lang="en-US"/>
              <a:t> et ligula.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99D334D-2533-6E48-9EF8-BE59D29480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29661" y="1417218"/>
            <a:ext cx="4455584" cy="3854908"/>
          </a:xfrm>
          <a:solidFill>
            <a:schemeClr val="bg1">
              <a:lumMod val="85000"/>
            </a:schemeClr>
          </a:solidFill>
        </p:spPr>
        <p:txBody>
          <a:bodyPr wrap="non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3F1E70-23C0-764B-8E97-AD7C6DA9B00D}"/>
              </a:ext>
            </a:extLst>
          </p:cNvPr>
          <p:cNvSpPr/>
          <p:nvPr userDrawn="1"/>
        </p:nvSpPr>
        <p:spPr>
          <a:xfrm>
            <a:off x="7326317" y="1268352"/>
            <a:ext cx="4462272" cy="183192"/>
          </a:xfrm>
          <a:prstGeom prst="rect">
            <a:avLst/>
          </a:prstGeom>
          <a:solidFill>
            <a:srgbClr val="F7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03EBDAC-B5B3-6F4C-9420-6C96C4E74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411" y="621888"/>
            <a:ext cx="6531623" cy="691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6C8243-B7BC-DC4F-90A7-7EA801AC9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046" y="1772903"/>
            <a:ext cx="6531621" cy="509480"/>
          </a:xfrm>
        </p:spPr>
        <p:txBody>
          <a:bodyPr>
            <a:noAutofit/>
          </a:bodyPr>
          <a:lstStyle>
            <a:lvl1pPr marL="0" indent="0" algn="l">
              <a:lnSpc>
                <a:spcPts val="2693"/>
              </a:lnSpc>
              <a:buNone/>
              <a:defRPr sz="2133" b="1" i="0" spc="67" baseline="0">
                <a:solidFill>
                  <a:srgbClr val="F7CE00"/>
                </a:solidFill>
                <a:latin typeface="Lucida Bright" panose="02040602050505020304" pitchFamily="18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C1DF36-2526-8D40-854C-D53DB4595C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4A67AE-6F12-344F-8718-33C755B55C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8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3763" y="1913584"/>
            <a:ext cx="7808687" cy="509480"/>
          </a:xfrm>
        </p:spPr>
        <p:txBody>
          <a:bodyPr>
            <a:noAutofit/>
          </a:bodyPr>
          <a:lstStyle>
            <a:lvl1pPr marL="0" indent="0" algn="l">
              <a:lnSpc>
                <a:spcPts val="2693"/>
              </a:lnSpc>
              <a:buNone/>
              <a:defRPr sz="2133" b="1" i="0" spc="67" baseline="0">
                <a:solidFill>
                  <a:srgbClr val="F7CE00"/>
                </a:solidFill>
                <a:latin typeface="Lucida Bright" panose="02040602050505020304" pitchFamily="18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A3C1A0B-A322-BC41-A124-483B9141A4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3763" y="2423063"/>
            <a:ext cx="7808687" cy="3390668"/>
          </a:xfrm>
        </p:spPr>
        <p:txBody>
          <a:bodyPr>
            <a:noAutofit/>
          </a:bodyPr>
          <a:lstStyle>
            <a:lvl1pPr marL="380990" indent="-259074" algn="l">
              <a:lnSpc>
                <a:spcPts val="2427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867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0"/>
            <a:r>
              <a:rPr lang="en-US"/>
              <a:t>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  <a:p>
            <a:pPr lvl="0"/>
            <a:r>
              <a:rPr lang="en-US"/>
              <a:t>Vestibulum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cras</a:t>
            </a:r>
            <a:r>
              <a:rPr lang="en-US"/>
              <a:t>.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 Nunc pulvinar </a:t>
            </a:r>
            <a:r>
              <a:rPr lang="en-US" err="1"/>
              <a:t>sapien</a:t>
            </a:r>
            <a:r>
              <a:rPr lang="en-US"/>
              <a:t> et ligula.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5914"/>
            <a:ext cx="10515600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Page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183F1-D288-C341-A6EC-541166B32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B1225-5AD3-8F4B-BA89-4D8A3130FF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0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1509-E2A0-7E44-B5E5-5E5DDBB56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CD4B7BB-C6B1-4047-93CA-4A6BC6CAD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2087461"/>
            <a:ext cx="10515600" cy="3835908"/>
          </a:xfrm>
        </p:spPr>
        <p:txBody>
          <a:bodyPr numCol="2" spcCol="457200">
            <a:noAutofit/>
          </a:bodyPr>
          <a:lstStyle>
            <a:lvl1pPr marL="380990" indent="-259074" algn="l">
              <a:lnSpc>
                <a:spcPts val="2427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1867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0"/>
            <a:r>
              <a:rPr lang="en-US"/>
              <a:t>Est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magna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et </a:t>
            </a:r>
            <a:r>
              <a:rPr lang="en-US" err="1"/>
              <a:t>egestas</a:t>
            </a:r>
            <a:r>
              <a:rPr lang="en-US"/>
              <a:t>. Non </a:t>
            </a:r>
            <a:r>
              <a:rPr lang="en-US" err="1"/>
              <a:t>consectetur</a:t>
            </a:r>
            <a:r>
              <a:rPr lang="en-US"/>
              <a:t>. </a:t>
            </a:r>
          </a:p>
          <a:p>
            <a:pPr lvl="0"/>
            <a:r>
              <a:rPr lang="en-US"/>
              <a:t>Vestibulum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cras</a:t>
            </a:r>
            <a:r>
              <a:rPr lang="en-US"/>
              <a:t>.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 Nunc pulvinar </a:t>
            </a:r>
            <a:r>
              <a:rPr lang="en-US" err="1"/>
              <a:t>sapien</a:t>
            </a:r>
            <a:r>
              <a:rPr lang="en-US"/>
              <a:t> et ligula. </a:t>
            </a:r>
          </a:p>
          <a:p>
            <a:pPr lvl="0"/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praesent</a:t>
            </a:r>
            <a:r>
              <a:rPr lang="en-US"/>
              <a:t> semper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pulvinar.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etiam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.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cursus.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A19FC-85B9-A74F-AD5A-59ABB75812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7EF3A-0A9F-E14C-9FC6-E8477BAFA8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51178" y="6351113"/>
            <a:ext cx="872877" cy="366183"/>
          </a:xfrm>
        </p:spPr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8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004BC79-4A47-F947-8EF2-485C0AEA7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960" y="1932036"/>
            <a:ext cx="8852563" cy="329032"/>
          </a:xfrm>
        </p:spPr>
        <p:txBody>
          <a:bodyPr>
            <a:noAutofit/>
          </a:bodyPr>
          <a:lstStyle>
            <a:lvl1pPr marL="0" indent="0" algn="l">
              <a:lnSpc>
                <a:spcPts val="1893"/>
              </a:lnSpc>
              <a:buNone/>
              <a:defRPr sz="1600" b="1" i="0" spc="20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D0F1C2-4261-984A-A5E2-8263822DE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5914"/>
            <a:ext cx="10515600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1A618D6-EB63-EA43-A21C-B103C35BC5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1960" y="3390359"/>
            <a:ext cx="8852563" cy="329032"/>
          </a:xfrm>
        </p:spPr>
        <p:txBody>
          <a:bodyPr>
            <a:noAutofit/>
          </a:bodyPr>
          <a:lstStyle>
            <a:lvl1pPr marL="0" indent="0" algn="l">
              <a:lnSpc>
                <a:spcPts val="1893"/>
              </a:lnSpc>
              <a:buNone/>
              <a:defRPr sz="1600" b="1" i="0" spc="20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DDEC8D-78EC-A644-8B8B-9708FEC341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1961" y="4848681"/>
            <a:ext cx="8852563" cy="329032"/>
          </a:xfrm>
        </p:spPr>
        <p:txBody>
          <a:bodyPr>
            <a:noAutofit/>
          </a:bodyPr>
          <a:lstStyle>
            <a:lvl1pPr marL="0" indent="0" algn="l">
              <a:lnSpc>
                <a:spcPts val="1893"/>
              </a:lnSpc>
              <a:buNone/>
              <a:defRPr sz="1600" b="1" i="0" spc="200" baseline="0">
                <a:solidFill>
                  <a:schemeClr val="accent2"/>
                </a:solidFill>
                <a:latin typeface="Utopia Std Bold Subhead" panose="02040603060506020204" pitchFamily="18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DBB06-23EC-1249-9E7A-B7F4379BB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961" y="2280921"/>
            <a:ext cx="8851900" cy="677576"/>
          </a:xfrm>
        </p:spPr>
        <p:txBody>
          <a:bodyPr/>
          <a:lstStyle>
            <a:lvl1pPr>
              <a:lnSpc>
                <a:spcPts val="2187"/>
              </a:lnSpc>
              <a:spcAft>
                <a:spcPts val="400"/>
              </a:spcAft>
              <a:defRPr sz="1600"/>
            </a:lvl1pPr>
            <a:lvl5pPr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15E79F7-F96B-B74D-A872-5DD93CD261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81961" y="3736624"/>
            <a:ext cx="8851900" cy="677576"/>
          </a:xfrm>
        </p:spPr>
        <p:txBody>
          <a:bodyPr/>
          <a:lstStyle>
            <a:lvl1pPr>
              <a:lnSpc>
                <a:spcPts val="2187"/>
              </a:lnSpc>
              <a:spcAft>
                <a:spcPts val="4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359F78B-FA29-2044-A54D-9B0DD377B1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1961" y="5205736"/>
            <a:ext cx="8851900" cy="677576"/>
          </a:xfrm>
        </p:spPr>
        <p:txBody>
          <a:bodyPr/>
          <a:lstStyle>
            <a:lvl1pPr>
              <a:lnSpc>
                <a:spcPts val="2187"/>
              </a:lnSpc>
              <a:spcAft>
                <a:spcPts val="400"/>
              </a:spcAft>
              <a:defRPr sz="16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id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mi ipsum </a:t>
            </a:r>
            <a:r>
              <a:rPr lang="en-US" err="1"/>
              <a:t>faucibus</a:t>
            </a:r>
            <a:r>
              <a:rPr lang="en-US"/>
              <a:t>. </a:t>
            </a:r>
          </a:p>
          <a:p>
            <a:pPr lvl="4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38EC65-2C85-C046-9738-37708E9478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TEMPLATE (WRITE IN ALL CAPS)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F4566-2799-E844-91E1-99813A0D72D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8" y="896279"/>
            <a:ext cx="10515601" cy="625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32594"/>
            <a:ext cx="10515600" cy="3624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B19DA-7078-8248-93A9-40A85B001A1C}"/>
              </a:ext>
            </a:extLst>
          </p:cNvPr>
          <p:cNvCxnSpPr/>
          <p:nvPr userDrawn="1"/>
        </p:nvCxnSpPr>
        <p:spPr>
          <a:xfrm>
            <a:off x="403413" y="6287377"/>
            <a:ext cx="11385177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9FAD1C2-7B31-4845-82E3-2D766FA7E142}"/>
              </a:ext>
            </a:extLst>
          </p:cNvPr>
          <p:cNvSpPr/>
          <p:nvPr userDrawn="1"/>
        </p:nvSpPr>
        <p:spPr>
          <a:xfrm>
            <a:off x="-1" y="0"/>
            <a:ext cx="12192000" cy="185531"/>
          </a:xfrm>
          <a:prstGeom prst="rect">
            <a:avLst/>
          </a:prstGeom>
          <a:solidFill>
            <a:srgbClr val="0E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3EB39-BDD5-3540-B088-F494392B9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91867" y="635111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0" i="0" spc="133" baseline="0">
                <a:solidFill>
                  <a:srgbClr val="0E0096"/>
                </a:solidFill>
                <a:latin typeface="Lucida Bright" panose="02040602050505020304" pitchFamily="18" charset="0"/>
              </a:defRPr>
            </a:lvl1pPr>
          </a:lstStyle>
          <a:p>
            <a:r>
              <a:rPr lang="en-US"/>
              <a:t>TEMPLATE (WRITE IN ALL CAPS)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EE155-D1A5-5C42-B024-39462222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012" y="6351113"/>
            <a:ext cx="83804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0" i="0">
                <a:solidFill>
                  <a:srgbClr val="0E0096"/>
                </a:solidFill>
                <a:latin typeface="Lucida Bright" panose="02040602050505020304" pitchFamily="18" charset="0"/>
              </a:defRPr>
            </a:lvl1pPr>
          </a:lstStyle>
          <a:p>
            <a:r>
              <a:rPr lang="en-US"/>
              <a:t>/   </a:t>
            </a:r>
            <a:fld id="{6C7E6F33-74EE-5541-8108-8353B402F8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BD211-769E-9417-0526-1DD47542372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alphaModFix/>
            <a:duotone>
              <a:prstClr val="black"/>
              <a:srgbClr val="00006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0" y="6615786"/>
            <a:ext cx="837255" cy="21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Alpha Chi Sigma - Wikipedia">
            <a:extLst>
              <a:ext uri="{FF2B5EF4-FFF2-40B4-BE49-F238E27FC236}">
                <a16:creationId xmlns:a16="http://schemas.microsoft.com/office/drawing/2014/main" id="{4D9EB6CD-0870-6F41-619B-485A3EEA67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9" y="6300499"/>
            <a:ext cx="243517" cy="2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00306-4C2E-9F96-F8A0-A42442C1660D}"/>
              </a:ext>
            </a:extLst>
          </p:cNvPr>
          <p:cNvSpPr txBox="1"/>
          <p:nvPr userDrawn="1"/>
        </p:nvSpPr>
        <p:spPr>
          <a:xfrm>
            <a:off x="623302" y="6328471"/>
            <a:ext cx="243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E00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on Next LT" panose="02000500000000000000" pitchFamily="2" charset="0"/>
                <a:cs typeface="Sabon Next LT" panose="02000500000000000000" pitchFamily="2" charset="0"/>
              </a:rPr>
              <a:t>AXS, Gamma Zeta Chapter</a:t>
            </a:r>
          </a:p>
        </p:txBody>
      </p:sp>
      <p:pic>
        <p:nvPicPr>
          <p:cNvPr id="10" name="Picture 9" descr="A yellow dragon with black background&#10;&#10;Description automatically generated">
            <a:extLst>
              <a:ext uri="{FF2B5EF4-FFF2-40B4-BE49-F238E27FC236}">
                <a16:creationId xmlns:a16="http://schemas.microsoft.com/office/drawing/2014/main" id="{9415616C-E3DF-4A22-7F96-C615F1FAC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>
            <a:clrChange>
              <a:clrFrom>
                <a:srgbClr val="F9EC03"/>
              </a:clrFrom>
              <a:clrTo>
                <a:srgbClr val="F9EC03">
                  <a:alpha val="0"/>
                </a:srgbClr>
              </a:clrTo>
            </a:clrChange>
            <a:biLevel thresh="50000"/>
            <a:alphaModFix amt="4000"/>
          </a:blip>
          <a:srcRect l="15302" t="4544" r="16644" b="5542"/>
          <a:stretch/>
        </p:blipFill>
        <p:spPr>
          <a:xfrm>
            <a:off x="3280691" y="788615"/>
            <a:ext cx="5630613" cy="49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9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5333" b="1" kern="1200" spc="400" baseline="0">
          <a:solidFill>
            <a:srgbClr val="0E0096"/>
          </a:solidFill>
          <a:effectLst/>
          <a:latin typeface="Lucida Bright" panose="02040602050505020304" pitchFamily="18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SzPct val="75000"/>
        <a:buFont typeface="Arial" panose="020B0604020202020204" pitchFamily="34" charset="0"/>
        <a:buNone/>
        <a:defRPr sz="1867" b="0" i="0" kern="800" cap="none" spc="27" baseline="0">
          <a:solidFill>
            <a:srgbClr val="0E0096"/>
          </a:solidFill>
          <a:latin typeface="Lucida Bright" panose="02040602050505020304" pitchFamily="18" charset="0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None/>
        <a:defRPr sz="1600" b="0" i="0" kern="1200" spc="27" baseline="0">
          <a:solidFill>
            <a:srgbClr val="0E0096"/>
          </a:solidFill>
          <a:latin typeface="Lucida Bright" panose="02040602050505020304" pitchFamily="18" charset="0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None/>
        <a:defRPr sz="1600" b="0" i="0" kern="1200" spc="133" baseline="0">
          <a:solidFill>
            <a:srgbClr val="0E0096"/>
          </a:solidFill>
          <a:latin typeface="Lucida Bright" panose="02040602050505020304" pitchFamily="18" charset="0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None/>
        <a:defRPr sz="1333" b="0" i="0" kern="1200" spc="0" baseline="0">
          <a:solidFill>
            <a:srgbClr val="0E0096"/>
          </a:solidFill>
          <a:latin typeface="Lucida Bright" panose="02040602050505020304" pitchFamily="18" charset="0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None/>
        <a:defRPr sz="1067" b="0" i="0" kern="1200">
          <a:solidFill>
            <a:srgbClr val="0E0096"/>
          </a:solidFill>
          <a:latin typeface="Lucida Bright" panose="02040602050505020304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wvPr5Ej6Ruo?feature=oembed" TargetMode="Externa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92F37-9604-8325-5515-2ACF0E3E8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8633" y="2161130"/>
            <a:ext cx="8974732" cy="23533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33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BYOP – MACRO Outreach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BDAC9-15D5-391A-C907-EA31EEB21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690" y="4172184"/>
            <a:ext cx="1371719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2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AF1C2-28BC-69B9-72ED-97867748CC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108" y="1596378"/>
            <a:ext cx="7816663" cy="4434937"/>
          </a:xfrm>
        </p:spPr>
        <p:txBody>
          <a:bodyPr/>
          <a:lstStyle/>
          <a:p>
            <a:r>
              <a:rPr lang="en-US" dirty="0"/>
              <a:t>Began in October 2008 as a fun blowing-up pumpkins activity</a:t>
            </a:r>
          </a:p>
          <a:p>
            <a:r>
              <a:rPr lang="en-US" dirty="0"/>
              <a:t>An official AXS event as of October 2014</a:t>
            </a:r>
          </a:p>
          <a:p>
            <a:r>
              <a:rPr lang="en-US" b="1" u="sng" dirty="0"/>
              <a:t>Main event:</a:t>
            </a:r>
            <a:r>
              <a:rPr lang="en-US" dirty="0"/>
              <a:t> Fundraiser/Outreach outside event inviting the local community to view entertaining chemistry activities with pumpkins. The event includes other activities such as: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/>
              <a:t>Costume contest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/>
              <a:t>Pumpkin painting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/>
              <a:t>Pumpkin smashing</a:t>
            </a:r>
          </a:p>
          <a:p>
            <a:r>
              <a:rPr lang="en-US" b="1" u="sng" dirty="0"/>
              <a:t>Cost:</a:t>
            </a:r>
            <a:r>
              <a:rPr lang="en-US" dirty="0"/>
              <a:t> $136.84</a:t>
            </a:r>
            <a:endParaRPr lang="en-US" b="1" u="sng" dirty="0"/>
          </a:p>
          <a:p>
            <a:r>
              <a:rPr lang="en-US" b="1" u="sng" dirty="0"/>
              <a:t>Sales:</a:t>
            </a:r>
            <a:r>
              <a:rPr lang="en-US" dirty="0"/>
              <a:t> $160</a:t>
            </a:r>
          </a:p>
          <a:p>
            <a:r>
              <a:rPr lang="en-US" b="1" u="sng" dirty="0"/>
              <a:t>Profit:</a:t>
            </a:r>
            <a:r>
              <a:rPr lang="en-US" dirty="0"/>
              <a:t> $23.16</a:t>
            </a:r>
            <a:endParaRPr lang="en-US" b="1" u="sng" dirty="0"/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CABFA6-8D59-FB20-4AB6-DC490CB5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8591"/>
            <a:ext cx="10515600" cy="625567"/>
          </a:xfrm>
        </p:spPr>
        <p:txBody>
          <a:bodyPr/>
          <a:lstStyle/>
          <a:p>
            <a:r>
              <a:rPr lang="en-US"/>
              <a:t>BYOP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2E56B-2B43-AC7B-6808-3DC1338081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914377"/>
            <a:r>
              <a:rPr lang="en-US"/>
              <a:t>BYOP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3DC44-E155-CA78-8E16-AF50990154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377"/>
            <a:r>
              <a:rPr lang="en-US"/>
              <a:t>/   </a:t>
            </a:r>
            <a:fld id="{6C7E6F33-74EE-5541-8108-8353B402F8C1}" type="slidenum">
              <a:rPr lang="en-US"/>
              <a:pPr defTabSz="914377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42BF3F-0448-71BA-6CA8-BF8BCF1B9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771" y="1699963"/>
            <a:ext cx="3263343" cy="42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4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4"/>
          <p:cNvSpPr txBox="1">
            <a:spLocks noGrp="1"/>
          </p:cNvSpPr>
          <p:nvPr>
            <p:ph type="sldNum" idx="12"/>
          </p:nvPr>
        </p:nvSpPr>
        <p:spPr>
          <a:xfrm>
            <a:off x="5730200" y="6487600"/>
            <a:ext cx="731600" cy="26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3</a:t>
            </a:fld>
            <a:endParaRPr/>
          </a:p>
        </p:txBody>
      </p:sp>
      <p:pic>
        <p:nvPicPr>
          <p:cNvPr id="1928" name="Google Shape;1928;p14"/>
          <p:cNvPicPr preferRelativeResize="0"/>
          <p:nvPr/>
        </p:nvPicPr>
        <p:blipFill rotWithShape="1">
          <a:blip r:embed="rId3">
            <a:alphaModFix/>
          </a:blip>
          <a:srcRect l="18586" t="22938" r="29144" b="24304"/>
          <a:stretch/>
        </p:blipFill>
        <p:spPr>
          <a:xfrm>
            <a:off x="594140" y="0"/>
            <a:ext cx="3713145" cy="24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14"/>
          <p:cNvPicPr preferRelativeResize="0"/>
          <p:nvPr/>
        </p:nvPicPr>
        <p:blipFill rotWithShape="1">
          <a:blip r:embed="rId4">
            <a:alphaModFix/>
          </a:blip>
          <a:srcRect l="18088" t="37816" r="21294" b="10138"/>
          <a:stretch/>
        </p:blipFill>
        <p:spPr>
          <a:xfrm>
            <a:off x="555367" y="4797789"/>
            <a:ext cx="3536141" cy="206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14"/>
          <p:cNvPicPr preferRelativeResize="0"/>
          <p:nvPr/>
        </p:nvPicPr>
        <p:blipFill rotWithShape="1">
          <a:blip r:embed="rId5">
            <a:alphaModFix/>
          </a:blip>
          <a:srcRect l="5899" r="14381" b="24992"/>
          <a:stretch/>
        </p:blipFill>
        <p:spPr>
          <a:xfrm>
            <a:off x="4087061" y="2427315"/>
            <a:ext cx="3889575" cy="23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Google Shape;1931;p14"/>
          <p:cNvPicPr preferRelativeResize="0"/>
          <p:nvPr/>
        </p:nvPicPr>
        <p:blipFill rotWithShape="1">
          <a:blip r:embed="rId6">
            <a:alphaModFix/>
          </a:blip>
          <a:srcRect t="17041" b="4894"/>
          <a:stretch/>
        </p:blipFill>
        <p:spPr>
          <a:xfrm>
            <a:off x="4091512" y="4797789"/>
            <a:ext cx="3889593" cy="206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Google Shape;1932;p14"/>
          <p:cNvPicPr preferRelativeResize="0"/>
          <p:nvPr/>
        </p:nvPicPr>
        <p:blipFill rotWithShape="1">
          <a:blip r:embed="rId7">
            <a:alphaModFix/>
          </a:blip>
          <a:srcRect l="14871" t="10913"/>
          <a:stretch/>
        </p:blipFill>
        <p:spPr>
          <a:xfrm>
            <a:off x="594139" y="2427315"/>
            <a:ext cx="3497395" cy="23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Google Shape;193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76625" y="2427315"/>
            <a:ext cx="3660000" cy="237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14"/>
          <p:cNvPicPr preferRelativeResize="0"/>
          <p:nvPr/>
        </p:nvPicPr>
        <p:blipFill rotWithShape="1">
          <a:blip r:embed="rId9">
            <a:alphaModFix/>
          </a:blip>
          <a:srcRect r="2343"/>
          <a:stretch/>
        </p:blipFill>
        <p:spPr>
          <a:xfrm>
            <a:off x="7976634" y="0"/>
            <a:ext cx="3659981" cy="24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14"/>
          <p:cNvPicPr preferRelativeResize="0"/>
          <p:nvPr/>
        </p:nvPicPr>
        <p:blipFill rotWithShape="1">
          <a:blip r:embed="rId10">
            <a:alphaModFix/>
          </a:blip>
          <a:srcRect r="26465" b="29148"/>
          <a:stretch/>
        </p:blipFill>
        <p:spPr>
          <a:xfrm>
            <a:off x="4087057" y="0"/>
            <a:ext cx="3889575" cy="242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Google Shape;1936;p14"/>
          <p:cNvPicPr preferRelativeResize="0"/>
          <p:nvPr/>
        </p:nvPicPr>
        <p:blipFill rotWithShape="1">
          <a:blip r:embed="rId11">
            <a:alphaModFix/>
          </a:blip>
          <a:srcRect l="2591" t="10949" b="7029"/>
          <a:stretch/>
        </p:blipFill>
        <p:spPr>
          <a:xfrm>
            <a:off x="7976634" y="4767110"/>
            <a:ext cx="3659981" cy="2090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5E66562-3101-B52C-782F-E6989610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4889-6112-D67C-3B8E-A6F565ADC5B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39042" y="6352118"/>
            <a:ext cx="6174441" cy="366183"/>
          </a:xfrm>
        </p:spPr>
        <p:txBody>
          <a:bodyPr/>
          <a:lstStyle/>
          <a:p>
            <a:pPr defTabSz="914377"/>
            <a:r>
              <a:rPr lang="en-US"/>
              <a:t>BYOP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658D9-1B02-C827-26AF-140E3DD2F1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6216" y="6352118"/>
            <a:ext cx="838200" cy="366183"/>
          </a:xfrm>
        </p:spPr>
        <p:txBody>
          <a:bodyPr/>
          <a:lstStyle/>
          <a:p>
            <a:pPr defTabSz="914377"/>
            <a:r>
              <a:rPr lang="en-US"/>
              <a:t>/   </a:t>
            </a:r>
            <a:fld id="{6C7E6F33-74EE-5541-8108-8353B402F8C1}" type="slidenum">
              <a:rPr lang="en-US"/>
              <a:pPr defTabSz="914377"/>
              <a:t>4</a:t>
            </a:fld>
            <a:endParaRPr lang="en-US"/>
          </a:p>
        </p:txBody>
      </p:sp>
      <p:pic>
        <p:nvPicPr>
          <p:cNvPr id="2" name="Online Media 1" title="final byop video">
            <a:hlinkClick r:id="" action="ppaction://media"/>
            <a:extLst>
              <a:ext uri="{FF2B5EF4-FFF2-40B4-BE49-F238E27FC236}">
                <a16:creationId xmlns:a16="http://schemas.microsoft.com/office/drawing/2014/main" id="{04F1B323-539F-1386-1B9A-9B61268873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23558" y="928594"/>
            <a:ext cx="8519115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9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458C1-2A7C-B935-1C1B-CBD35D72A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1654" y="1553751"/>
            <a:ext cx="7808687" cy="509480"/>
          </a:xfrm>
        </p:spPr>
        <p:txBody>
          <a:bodyPr/>
          <a:lstStyle/>
          <a:p>
            <a:pPr algn="ctr"/>
            <a:r>
              <a:rPr lang="en-US">
                <a:solidFill>
                  <a:srgbClr val="BC9D00"/>
                </a:solidFill>
              </a:rPr>
              <a:t>Checklist in chronological order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B7BD5-8027-4257-8031-64471097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3637" y="2085995"/>
            <a:ext cx="9284720" cy="39681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/>
              <a:t>Pick a date 3-6 weeks out near Halloween to allow for timely approval from school to host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Assign and meet with “BYOP Prep Crew” (~3 weeks before the event)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/>
              <a:t> Crew will meet with the president, AXS recorder, and chapter advisor to discuss roles, tasks before the event, explosion demos explanation, and logistics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Advertise BYOP (1 and 2 weeks before the event)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 Fliers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 Department email announcements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 Instagram posts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BF567-A2C1-E5FC-C68F-4C2678CC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Organizing BYOP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7312501-C3FC-BE10-EA1A-458331BBEF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886950" y="6351113"/>
            <a:ext cx="2037105" cy="366183"/>
          </a:xfrm>
        </p:spPr>
        <p:txBody>
          <a:bodyPr/>
          <a:lstStyle/>
          <a:p>
            <a:pPr defTabSz="914377"/>
            <a:r>
              <a:rPr lang="en-US"/>
              <a:t>  Organizing BYOP  /   </a:t>
            </a:r>
            <a:fld id="{6C7E6F33-74EE-5541-8108-8353B402F8C1}" type="slidenum">
              <a:rPr lang="en-US"/>
              <a:pPr defTabSz="914377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6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458C1-2A7C-B935-1C1B-CBD35D72A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1653" y="1648446"/>
            <a:ext cx="7808687" cy="509480"/>
          </a:xfrm>
        </p:spPr>
        <p:txBody>
          <a:bodyPr/>
          <a:lstStyle/>
          <a:p>
            <a:pPr algn="ctr"/>
            <a:r>
              <a:rPr lang="en-US">
                <a:solidFill>
                  <a:srgbClr val="BC9D00"/>
                </a:solidFill>
              </a:rPr>
              <a:t>Checklist in chronological order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B7BD5-8027-4257-8031-64471097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80024" y="2263247"/>
            <a:ext cx="8831946" cy="39681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/>
              <a:t>Assign a clean-up crew for after BYOP (1 week before)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 Incentivized for active body + pledges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Purchase supplies and check in with chapter advisor about pumpkin explosion demo chemical reagents (~1 week before)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 Pumpkins, at most, should be bought 1 week before the event (to avoid pumpkin rot)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Assign day-of-event times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 “BYOP Prep Crew” pumpkin demo preparation (morning of BYOP)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 Active + pledge arrival (30 minutes before BYOP)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BF567-A2C1-E5FC-C68F-4C2678CC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Organizing BYOP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C248F0A-F00A-6452-D9E4-021D2F6D89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48700" y="6351113"/>
            <a:ext cx="3275355" cy="366183"/>
          </a:xfrm>
        </p:spPr>
        <p:txBody>
          <a:bodyPr/>
          <a:lstStyle/>
          <a:p>
            <a:pPr defTabSz="914377"/>
            <a:r>
              <a:rPr lang="en-US"/>
              <a:t>Organizing BYOP  /   </a:t>
            </a:r>
            <a:fld id="{6C7E6F33-74EE-5541-8108-8353B402F8C1}" type="slidenum">
              <a:rPr lang="en-US"/>
              <a:pPr defTabSz="914377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B7BD5-8027-4257-8031-64471097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21964" y="2292298"/>
            <a:ext cx="8148069" cy="3390668"/>
          </a:xfrm>
        </p:spPr>
        <p:txBody>
          <a:bodyPr/>
          <a:lstStyle/>
          <a:p>
            <a:r>
              <a:rPr lang="en-US"/>
              <a:t>Pumpkin explosion demo preparations (morning of BYOP)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/>
              <a:t>BYOP Prep Crew meets chapter advisor to carve pumpkins and ready chemical reagents</a:t>
            </a:r>
          </a:p>
          <a:p>
            <a:r>
              <a:rPr lang="en-US"/>
              <a:t>BYOP Prep Crew prepares Halloween candy goodie bags (post demo prep)</a:t>
            </a:r>
          </a:p>
          <a:p>
            <a:r>
              <a:rPr lang="en-US"/>
              <a:t>Actives and pledges arrive on the lawn and help prepare each required station (30 minutes before BYOP start time)</a:t>
            </a:r>
          </a:p>
          <a:p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BF567-A2C1-E5FC-C68F-4C2678CC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98585"/>
            <a:ext cx="10515600" cy="625567"/>
          </a:xfrm>
        </p:spPr>
        <p:txBody>
          <a:bodyPr/>
          <a:lstStyle/>
          <a:p>
            <a:r>
              <a:rPr lang="en-US"/>
              <a:t>Day of BYOP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1FA72B-13BA-0E9C-8193-9BD202AF7E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07600" y="6351113"/>
            <a:ext cx="1916455" cy="366183"/>
          </a:xfrm>
        </p:spPr>
        <p:txBody>
          <a:bodyPr/>
          <a:lstStyle/>
          <a:p>
            <a:pPr defTabSz="914377"/>
            <a:r>
              <a:rPr lang="en-US"/>
              <a:t>Day of BYOP  /   </a:t>
            </a:r>
            <a:fld id="{6C7E6F33-74EE-5541-8108-8353B402F8C1}" type="slidenum">
              <a:rPr lang="en-US"/>
              <a:pPr defTabSz="914377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9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458C1-2A7C-B935-1C1B-CBD35D72A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3762" y="1566451"/>
            <a:ext cx="7808687" cy="509480"/>
          </a:xfrm>
        </p:spPr>
        <p:txBody>
          <a:bodyPr/>
          <a:lstStyle/>
          <a:p>
            <a:pPr algn="ctr"/>
            <a:r>
              <a:rPr lang="en-US">
                <a:solidFill>
                  <a:srgbClr val="BC9D00"/>
                </a:solidFill>
              </a:rPr>
              <a:t>Station Set-Ups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B7BD5-8027-4257-8031-64471097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53761" y="2155962"/>
            <a:ext cx="7808687" cy="3851137"/>
          </a:xfrm>
        </p:spPr>
        <p:txBody>
          <a:bodyPr/>
          <a:lstStyle/>
          <a:p>
            <a:r>
              <a:rPr lang="en-US" b="1" u="sng"/>
              <a:t>Check-in Table:</a:t>
            </a:r>
            <a:r>
              <a:rPr lang="en-US"/>
              <a:t> One table with money box, Halloween decorations, and safety forms </a:t>
            </a:r>
            <a:endParaRPr lang="en-US" b="1" u="sng"/>
          </a:p>
          <a:p>
            <a:r>
              <a:rPr lang="en-US" b="1" u="sng"/>
              <a:t>MC Station:</a:t>
            </a:r>
            <a:r>
              <a:rPr lang="en-US"/>
              <a:t> Speaker and microphone set-up for music and announcements</a:t>
            </a:r>
          </a:p>
          <a:p>
            <a:r>
              <a:rPr lang="en-US" b="1" u="sng"/>
              <a:t>Painting Station:</a:t>
            </a:r>
            <a:r>
              <a:rPr lang="en-US"/>
              <a:t> Table propped up with tablecloth, small pumpkins, and painting materials</a:t>
            </a:r>
          </a:p>
          <a:p>
            <a:r>
              <a:rPr lang="en-US" b="1" u="sng"/>
              <a:t>Lawn Set-up: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b="1" u="sng"/>
              <a:t>Smashing Pumpkin Station:</a:t>
            </a:r>
            <a:r>
              <a:rPr lang="en-US"/>
              <a:t> Giant tarp on grass, bucket, goggles, 				 sledgehammer, and frozen pumpkins</a:t>
            </a:r>
            <a:endParaRPr lang="en-US" b="1" u="sng"/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b="1" u="sng"/>
              <a:t>Pumpkin Explosion Demos:</a:t>
            </a:r>
            <a:r>
              <a:rPr lang="en-US"/>
              <a:t> Set up by chapter advisor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BF567-A2C1-E5FC-C68F-4C2678CC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 of BYOP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DA4B6D9-9B27-4EA4-4BF9-44AB0950AC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880600" y="6351113"/>
            <a:ext cx="2043455" cy="366183"/>
          </a:xfrm>
        </p:spPr>
        <p:txBody>
          <a:bodyPr/>
          <a:lstStyle/>
          <a:p>
            <a:pPr defTabSz="914377"/>
            <a:r>
              <a:rPr lang="en-US"/>
              <a:t>Day of BYOP  /   </a:t>
            </a:r>
            <a:fld id="{6C7E6F33-74EE-5541-8108-8353B402F8C1}" type="slidenum">
              <a:rPr lang="en-US"/>
              <a:pPr defTabSz="914377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4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458C1-2A7C-B935-1C1B-CBD35D72A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1656" y="1614772"/>
            <a:ext cx="7808687" cy="509480"/>
          </a:xfrm>
        </p:spPr>
        <p:txBody>
          <a:bodyPr/>
          <a:lstStyle/>
          <a:p>
            <a:pPr algn="ctr"/>
            <a:r>
              <a:rPr lang="en-US">
                <a:solidFill>
                  <a:srgbClr val="BC9D00"/>
                </a:solidFill>
              </a:rPr>
              <a:t>Post BYOP Details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B7BD5-8027-4257-8031-644710976D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9320" y="2218211"/>
            <a:ext cx="9092294" cy="3782538"/>
          </a:xfrm>
        </p:spPr>
        <p:txBody>
          <a:bodyPr/>
          <a:lstStyle/>
          <a:p>
            <a:r>
              <a:rPr lang="en-US"/>
              <a:t>Important to debrief with the chapter advisor over BYOP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/>
              <a:t>Discuss what went well, what didn’t, and how to improve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/>
              <a:t>Consider pricing of event to maintain attendance and engagement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/>
              <a:t>If too cheap, no coverage for AXS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/>
              <a:t>If too expensive, no one attends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Event has changed over the years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/>
              <a:t>Began as pumpkin explosion viewing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/>
              <a:t>Slowly added more demos (displaying different chemical reactions)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/>
              <a:t>Became a well-rounded event (added pumpkin painting + smashing)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EBF567-A2C1-E5FC-C68F-4C2678CC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BYOP Debrief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4823CA8-72EE-1936-88A2-970B39347D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563100" y="6351113"/>
            <a:ext cx="2360955" cy="366183"/>
          </a:xfrm>
        </p:spPr>
        <p:txBody>
          <a:bodyPr/>
          <a:lstStyle/>
          <a:p>
            <a:pPr defTabSz="914377"/>
            <a:r>
              <a:rPr lang="en-US"/>
              <a:t>BYOP Debrief  /   </a:t>
            </a:r>
            <a:fld id="{6C7E6F33-74EE-5541-8108-8353B402F8C1}" type="slidenum">
              <a:rPr lang="en-US"/>
              <a:pPr defTabSz="914377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01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154734"/>
      </a:dk1>
      <a:lt1>
        <a:srgbClr val="FFFFFF"/>
      </a:lt1>
      <a:dk2>
        <a:srgbClr val="545859"/>
      </a:dk2>
      <a:lt2>
        <a:srgbClr val="E7E6E6"/>
      </a:lt2>
      <a:accent1>
        <a:srgbClr val="BD8B13"/>
      </a:accent1>
      <a:accent2>
        <a:srgbClr val="597D74"/>
      </a:accent2>
      <a:accent3>
        <a:srgbClr val="3A913F"/>
      </a:accent3>
      <a:accent4>
        <a:srgbClr val="FFC000"/>
      </a:accent4>
      <a:accent5>
        <a:srgbClr val="B7CDC2"/>
      </a:accent5>
      <a:accent6>
        <a:srgbClr val="F2F3F1"/>
      </a:accent6>
      <a:hlink>
        <a:srgbClr val="F2C75C"/>
      </a:hlink>
      <a:folHlink>
        <a:srgbClr val="C6921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 Poly PowerPoint Presentation Template 16x9  -  Read-Only" id="{00D8ABDA-2B9A-0547-8C3C-4272D19C283D}" vid="{0E23E1E0-A587-CD48-BCDF-6EF77A3C35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538</Words>
  <Application>Microsoft Office PowerPoint</Application>
  <PresentationFormat>Widescreen</PresentationFormat>
  <Paragraphs>69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Abolition</vt:lpstr>
      <vt:lpstr>Aptos</vt:lpstr>
      <vt:lpstr>Arial</vt:lpstr>
      <vt:lpstr>Calibri</vt:lpstr>
      <vt:lpstr>Lucida Bright</vt:lpstr>
      <vt:lpstr>Muli</vt:lpstr>
      <vt:lpstr>Muli Regular</vt:lpstr>
      <vt:lpstr>Sabon Next LT</vt:lpstr>
      <vt:lpstr>Times New Roman</vt:lpstr>
      <vt:lpstr>Utopia Std</vt:lpstr>
      <vt:lpstr>Utopia Std Bold Subhead</vt:lpstr>
      <vt:lpstr>Utopia Std Semibold</vt:lpstr>
      <vt:lpstr>Wingdings</vt:lpstr>
      <vt:lpstr>1_Office Theme</vt:lpstr>
      <vt:lpstr>PowerPoint Presentation</vt:lpstr>
      <vt:lpstr>BYOP</vt:lpstr>
      <vt:lpstr>PowerPoint Presentation</vt:lpstr>
      <vt:lpstr>Video</vt:lpstr>
      <vt:lpstr>Organizing BYOP</vt:lpstr>
      <vt:lpstr>Organizing BYOP</vt:lpstr>
      <vt:lpstr>Day of BYOP</vt:lpstr>
      <vt:lpstr>Day of BYOP</vt:lpstr>
      <vt:lpstr>BYOP Debrief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Gisele Patricia Guerrero</dc:creator>
  <cp:lastModifiedBy>Philip J. Costanzo</cp:lastModifiedBy>
  <cp:revision>4</cp:revision>
  <dcterms:created xsi:type="dcterms:W3CDTF">2024-03-11T20:29:21Z</dcterms:created>
  <dcterms:modified xsi:type="dcterms:W3CDTF">2024-08-06T21:14:40Z</dcterms:modified>
</cp:coreProperties>
</file>