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9"/>
  </p:notesMasterIdLst>
  <p:handoutMasterIdLst>
    <p:handoutMasterId r:id="rId10"/>
  </p:handout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karayilan" initials="m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F510A7-DFBD-40DA-8A01-C44B695955CB}" v="15" dt="2022-08-01T21:21:38.7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8"/>
    <p:restoredTop sz="94676"/>
  </p:normalViewPr>
  <p:slideViewPr>
    <p:cSldViewPr snapToObjects="1">
      <p:cViewPr varScale="1">
        <p:scale>
          <a:sx n="81" d="100"/>
          <a:sy n="81" d="100"/>
        </p:scale>
        <p:origin x="144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rner, Liz" userId="2dba2460-96c8-4f94-b74b-5679ed122680" providerId="ADAL" clId="{93F510A7-DFBD-40DA-8A01-C44B695955CB}"/>
    <pc:docChg chg="modSld">
      <pc:chgData name="Sterner, Liz" userId="2dba2460-96c8-4f94-b74b-5679ed122680" providerId="ADAL" clId="{93F510A7-DFBD-40DA-8A01-C44B695955CB}" dt="2022-08-01T21:21:38.718" v="14"/>
      <pc:docMkLst>
        <pc:docMk/>
      </pc:docMkLst>
      <pc:sldChg chg="addSp modSp">
        <pc:chgData name="Sterner, Liz" userId="2dba2460-96c8-4f94-b74b-5679ed122680" providerId="ADAL" clId="{93F510A7-DFBD-40DA-8A01-C44B695955CB}" dt="2022-08-01T21:07:46.556" v="0"/>
        <pc:sldMkLst>
          <pc:docMk/>
          <pc:sldMk cId="2223623832" sldId="267"/>
        </pc:sldMkLst>
        <pc:picChg chg="add mod">
          <ac:chgData name="Sterner, Liz" userId="2dba2460-96c8-4f94-b74b-5679ed122680" providerId="ADAL" clId="{93F510A7-DFBD-40DA-8A01-C44B695955CB}" dt="2022-08-01T21:07:46.556" v="0"/>
          <ac:picMkLst>
            <pc:docMk/>
            <pc:sldMk cId="2223623832" sldId="267"/>
            <ac:picMk id="3" creationId="{1DB06247-73BD-4373-AE44-51DB7EE591BA}"/>
          </ac:picMkLst>
        </pc:picChg>
      </pc:sldChg>
      <pc:sldChg chg="addSp modSp">
        <pc:chgData name="Sterner, Liz" userId="2dba2460-96c8-4f94-b74b-5679ed122680" providerId="ADAL" clId="{93F510A7-DFBD-40DA-8A01-C44B695955CB}" dt="2022-08-01T21:08:14.282" v="1"/>
        <pc:sldMkLst>
          <pc:docMk/>
          <pc:sldMk cId="4199619086" sldId="268"/>
        </pc:sldMkLst>
        <pc:picChg chg="add mod">
          <ac:chgData name="Sterner, Liz" userId="2dba2460-96c8-4f94-b74b-5679ed122680" providerId="ADAL" clId="{93F510A7-DFBD-40DA-8A01-C44B695955CB}" dt="2022-08-01T21:08:14.282" v="1"/>
          <ac:picMkLst>
            <pc:docMk/>
            <pc:sldMk cId="4199619086" sldId="268"/>
            <ac:picMk id="5" creationId="{58948818-2494-4FF7-BF33-219D86C35DA6}"/>
          </ac:picMkLst>
        </pc:picChg>
      </pc:sldChg>
      <pc:sldChg chg="addSp delSp modSp modTransition modAnim">
        <pc:chgData name="Sterner, Liz" userId="2dba2460-96c8-4f94-b74b-5679ed122680" providerId="ADAL" clId="{93F510A7-DFBD-40DA-8A01-C44B695955CB}" dt="2022-08-01T21:10:44.417" v="4"/>
        <pc:sldMkLst>
          <pc:docMk/>
          <pc:sldMk cId="3922948057" sldId="269"/>
        </pc:sldMkLst>
        <pc:picChg chg="add del mod">
          <ac:chgData name="Sterner, Liz" userId="2dba2460-96c8-4f94-b74b-5679ed122680" providerId="ADAL" clId="{93F510A7-DFBD-40DA-8A01-C44B695955CB}" dt="2022-08-01T21:09:34.702" v="3"/>
          <ac:picMkLst>
            <pc:docMk/>
            <pc:sldMk cId="3922948057" sldId="269"/>
            <ac:picMk id="5" creationId="{418AF918-140D-4FF7-8943-40E2E1F9BA14}"/>
          </ac:picMkLst>
        </pc:picChg>
        <pc:picChg chg="add mod">
          <ac:chgData name="Sterner, Liz" userId="2dba2460-96c8-4f94-b74b-5679ed122680" providerId="ADAL" clId="{93F510A7-DFBD-40DA-8A01-C44B695955CB}" dt="2022-08-01T21:10:44.417" v="4"/>
          <ac:picMkLst>
            <pc:docMk/>
            <pc:sldMk cId="3922948057" sldId="269"/>
            <ac:picMk id="6" creationId="{A561A86F-2766-4BBB-BE4B-6911FE08E5C9}"/>
          </ac:picMkLst>
        </pc:picChg>
      </pc:sldChg>
      <pc:sldChg chg="addSp delSp modSp modTransition modAnim">
        <pc:chgData name="Sterner, Liz" userId="2dba2460-96c8-4f94-b74b-5679ed122680" providerId="ADAL" clId="{93F510A7-DFBD-40DA-8A01-C44B695955CB}" dt="2022-08-01T21:13:27.797" v="7"/>
        <pc:sldMkLst>
          <pc:docMk/>
          <pc:sldMk cId="3571786487" sldId="270"/>
        </pc:sldMkLst>
        <pc:picChg chg="add del mod">
          <ac:chgData name="Sterner, Liz" userId="2dba2460-96c8-4f94-b74b-5679ed122680" providerId="ADAL" clId="{93F510A7-DFBD-40DA-8A01-C44B695955CB}" dt="2022-08-01T21:12:22.249" v="6"/>
          <ac:picMkLst>
            <pc:docMk/>
            <pc:sldMk cId="3571786487" sldId="270"/>
            <ac:picMk id="5" creationId="{69027D46-75C5-4B48-B059-F63E57FF7A26}"/>
          </ac:picMkLst>
        </pc:picChg>
        <pc:picChg chg="add mod">
          <ac:chgData name="Sterner, Liz" userId="2dba2460-96c8-4f94-b74b-5679ed122680" providerId="ADAL" clId="{93F510A7-DFBD-40DA-8A01-C44B695955CB}" dt="2022-08-01T21:13:27.797" v="7"/>
          <ac:picMkLst>
            <pc:docMk/>
            <pc:sldMk cId="3571786487" sldId="270"/>
            <ac:picMk id="6" creationId="{339F2370-9048-4810-9753-C1E81E3188BE}"/>
          </ac:picMkLst>
        </pc:picChg>
      </pc:sldChg>
      <pc:sldChg chg="addSp delSp modSp modTransition modAnim">
        <pc:chgData name="Sterner, Liz" userId="2dba2460-96c8-4f94-b74b-5679ed122680" providerId="ADAL" clId="{93F510A7-DFBD-40DA-8A01-C44B695955CB}" dt="2022-08-01T21:17:01.867" v="10"/>
        <pc:sldMkLst>
          <pc:docMk/>
          <pc:sldMk cId="2848042119" sldId="271"/>
        </pc:sldMkLst>
        <pc:picChg chg="add del mod">
          <ac:chgData name="Sterner, Liz" userId="2dba2460-96c8-4f94-b74b-5679ed122680" providerId="ADAL" clId="{93F510A7-DFBD-40DA-8A01-C44B695955CB}" dt="2022-08-01T21:15:38.857" v="9"/>
          <ac:picMkLst>
            <pc:docMk/>
            <pc:sldMk cId="2848042119" sldId="271"/>
            <ac:picMk id="8" creationId="{94DBA465-CADC-4925-92A7-17C51B17CA06}"/>
          </ac:picMkLst>
        </pc:picChg>
        <pc:picChg chg="add mod">
          <ac:chgData name="Sterner, Liz" userId="2dba2460-96c8-4f94-b74b-5679ed122680" providerId="ADAL" clId="{93F510A7-DFBD-40DA-8A01-C44B695955CB}" dt="2022-08-01T21:17:01.867" v="10"/>
          <ac:picMkLst>
            <pc:docMk/>
            <pc:sldMk cId="2848042119" sldId="271"/>
            <ac:picMk id="11" creationId="{A4447DDB-214A-4920-BDF0-2FF51D8B8CC8}"/>
          </ac:picMkLst>
        </pc:picChg>
      </pc:sldChg>
      <pc:sldChg chg="addSp delSp modSp modTransition modAnim">
        <pc:chgData name="Sterner, Liz" userId="2dba2460-96c8-4f94-b74b-5679ed122680" providerId="ADAL" clId="{93F510A7-DFBD-40DA-8A01-C44B695955CB}" dt="2022-08-01T21:19:50.623" v="13"/>
        <pc:sldMkLst>
          <pc:docMk/>
          <pc:sldMk cId="1357859852" sldId="272"/>
        </pc:sldMkLst>
        <pc:picChg chg="add del mod">
          <ac:chgData name="Sterner, Liz" userId="2dba2460-96c8-4f94-b74b-5679ed122680" providerId="ADAL" clId="{93F510A7-DFBD-40DA-8A01-C44B695955CB}" dt="2022-08-01T21:18:57.483" v="12"/>
          <ac:picMkLst>
            <pc:docMk/>
            <pc:sldMk cId="1357859852" sldId="272"/>
            <ac:picMk id="6" creationId="{B0A9AB06-E8D8-45E7-96ED-F9A69FAFA7E8}"/>
          </ac:picMkLst>
        </pc:picChg>
        <pc:picChg chg="add mod">
          <ac:chgData name="Sterner, Liz" userId="2dba2460-96c8-4f94-b74b-5679ed122680" providerId="ADAL" clId="{93F510A7-DFBD-40DA-8A01-C44B695955CB}" dt="2022-08-01T21:19:50.623" v="13"/>
          <ac:picMkLst>
            <pc:docMk/>
            <pc:sldMk cId="1357859852" sldId="272"/>
            <ac:picMk id="7" creationId="{5CED0726-9AF7-4235-9036-56EB3AF3AE4E}"/>
          </ac:picMkLst>
        </pc:picChg>
      </pc:sldChg>
      <pc:sldChg chg="addSp modSp">
        <pc:chgData name="Sterner, Liz" userId="2dba2460-96c8-4f94-b74b-5679ed122680" providerId="ADAL" clId="{93F510A7-DFBD-40DA-8A01-C44B695955CB}" dt="2022-08-01T21:21:38.718" v="14"/>
        <pc:sldMkLst>
          <pc:docMk/>
          <pc:sldMk cId="3522771480" sldId="273"/>
        </pc:sldMkLst>
        <pc:picChg chg="add mod">
          <ac:chgData name="Sterner, Liz" userId="2dba2460-96c8-4f94-b74b-5679ed122680" providerId="ADAL" clId="{93F510A7-DFBD-40DA-8A01-C44B695955CB}" dt="2022-08-01T21:21:38.718" v="14"/>
          <ac:picMkLst>
            <pc:docMk/>
            <pc:sldMk cId="3522771480" sldId="273"/>
            <ac:picMk id="5" creationId="{EF72CA42-03D2-4D23-BEFC-8707AC6CBEB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BC8FCFB0-8251-45FA-8683-7D36F92DD202}" type="datetimeFigureOut">
              <a:rPr lang="en-US"/>
              <a:pPr/>
              <a:t>8/1/2022</a:t>
            </a:fld>
            <a:endParaRPr lang="en-US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7560A3DE-405B-4A46-8C52-85BDBA8466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498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F2DA3B-293B-D943-9CDB-CE7708BB376A}" type="datetimeFigureOut">
              <a:rPr lang="en-US" smtClean="0"/>
              <a:pPr/>
              <a:t>8/1/2022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1453AC-AAA8-F74A-8D7D-D16D5B549B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343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7CEDB-3064-48E4-95E9-379879196C3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55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666750"/>
            <a:ext cx="8001000" cy="23050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6096000"/>
            <a:ext cx="8001000" cy="609600"/>
          </a:xfrm>
        </p:spPr>
        <p:txBody>
          <a:bodyPr/>
          <a:lstStyle>
            <a:lvl1pPr marL="0" indent="0" algn="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7703" name="Line 55"/>
          <p:cNvSpPr>
            <a:spLocks noChangeShapeType="1"/>
          </p:cNvSpPr>
          <p:nvPr/>
        </p:nvSpPr>
        <p:spPr bwMode="auto">
          <a:xfrm>
            <a:off x="3817938" y="686752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704" name="Line 56"/>
          <p:cNvSpPr>
            <a:spLocks noChangeShapeType="1"/>
          </p:cNvSpPr>
          <p:nvPr/>
        </p:nvSpPr>
        <p:spPr bwMode="auto">
          <a:xfrm>
            <a:off x="3817938" y="686752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3811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182563"/>
            <a:ext cx="2114550" cy="61420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82563"/>
            <a:ext cx="6191250" cy="61420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534150"/>
            <a:ext cx="762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07C7537-06AD-4FD6-8347-8DE6E9B1F49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123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7318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228600" y="1066800"/>
            <a:ext cx="8728842" cy="0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6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534150"/>
            <a:ext cx="762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1979704-19EE-473F-83A2-84404651C72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58118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534150"/>
            <a:ext cx="762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6B6C060-84A6-4C38-9998-2E8D24DA6E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43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41529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95400"/>
            <a:ext cx="41529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228600" y="1066800"/>
            <a:ext cx="8728842" cy="0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6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534150"/>
            <a:ext cx="762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4DB69E8-6767-4FCC-AC54-523D647D306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849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228600" y="1066800"/>
            <a:ext cx="8728842" cy="0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6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534150"/>
            <a:ext cx="762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E0B3F10-B09E-485D-BB41-973D281ED6C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252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534150"/>
            <a:ext cx="762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6BBE4AD-9D6F-4530-B4B3-DA529263D5E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507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534150"/>
            <a:ext cx="762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9C47BB1-B605-4299-B96E-995CBEBD5B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117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534150"/>
            <a:ext cx="762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F40837C-8C27-46F5-9F7D-E49A51AC39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716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534150"/>
            <a:ext cx="762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8991ED2-5729-4240-8F5E-A5A608B2C2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920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82" name="Rectangle 58"/>
          <p:cNvSpPr>
            <a:spLocks noGrp="1" noChangeArrowheads="1"/>
          </p:cNvSpPr>
          <p:nvPr>
            <p:ph type="title"/>
          </p:nvPr>
        </p:nvSpPr>
        <p:spPr bwMode="auto">
          <a:xfrm>
            <a:off x="619217" y="152400"/>
            <a:ext cx="82296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6683" name="Rectangle 59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19200"/>
            <a:ext cx="8458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684" name="Line 60"/>
          <p:cNvSpPr>
            <a:spLocks noChangeShapeType="1"/>
          </p:cNvSpPr>
          <p:nvPr/>
        </p:nvSpPr>
        <p:spPr bwMode="auto">
          <a:xfrm>
            <a:off x="3817938" y="686752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6685" name="Line 61"/>
          <p:cNvSpPr>
            <a:spLocks noChangeShapeType="1"/>
          </p:cNvSpPr>
          <p:nvPr/>
        </p:nvSpPr>
        <p:spPr bwMode="auto">
          <a:xfrm>
            <a:off x="3817938" y="686752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aseline="0" dirty="0">
                <a:solidFill>
                  <a:schemeClr val="bg1"/>
                </a:solidFill>
              </a:rPr>
              <a:t>Macromolecular Alliance for Community Resources and Outreach</a:t>
            </a:r>
          </a:p>
        </p:txBody>
      </p:sp>
      <p:sp>
        <p:nvSpPr>
          <p:cNvPr id="26687" name="Rectangle 6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534150"/>
            <a:ext cx="762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1979704-19EE-473F-83A2-84404651C72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1421DF-FD66-4CEF-8F2E-36833480EC51}"/>
              </a:ext>
            </a:extLst>
          </p:cNvPr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1" y="24702"/>
            <a:ext cx="612648" cy="8595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6D1B2AF-F79A-4068-B237-6527B048D226}"/>
              </a:ext>
            </a:extLst>
          </p:cNvPr>
          <p:cNvPicPr>
            <a:picLocks/>
          </p:cNvPicPr>
          <p:nvPr/>
        </p:nvPicPr>
        <p:blipFill>
          <a:blip r:embed="rId13"/>
          <a:stretch>
            <a:fillRect/>
          </a:stretch>
        </p:blipFill>
        <p:spPr>
          <a:xfrm>
            <a:off x="359664" y="523970"/>
            <a:ext cx="1115568" cy="624682"/>
          </a:xfrm>
          <a:prstGeom prst="rect">
            <a:avLst/>
          </a:prstGeom>
          <a:noFill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49FE773-4A00-46ED-8E16-38F4CB06613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24592" y="170671"/>
            <a:ext cx="1611008" cy="337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78861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</p:sldLayoutIdLst>
  <p:hf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5" Type="http://schemas.openxmlformats.org/officeDocument/2006/relationships/image" Target="../media/image6.tiff"/><Relationship Id="rId4" Type="http://schemas.openxmlformats.org/officeDocument/2006/relationships/image" Target="../media/image5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png"/><Relationship Id="rId4" Type="http://schemas.openxmlformats.org/officeDocument/2006/relationships/image" Target="../media/image7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4.png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4.png"/><Relationship Id="rId5" Type="http://schemas.openxmlformats.org/officeDocument/2006/relationships/image" Target="../media/image11.tiff"/><Relationship Id="rId4" Type="http://schemas.openxmlformats.org/officeDocument/2006/relationships/image" Target="../media/image10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4.png"/><Relationship Id="rId5" Type="http://schemas.openxmlformats.org/officeDocument/2006/relationships/image" Target="../media/image13.tiff"/><Relationship Id="rId4" Type="http://schemas.openxmlformats.org/officeDocument/2006/relationships/image" Target="../media/image1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Polymers:  Stereochemistry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1DB06247-73BD-4373-AE44-51DB7EE591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623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188"/>
    </mc:Choice>
    <mc:Fallback>
      <p:transition spd="slow" advTm="111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426" y="1272988"/>
            <a:ext cx="8686800" cy="4840941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Stereochemistry in vinyl polymers</a:t>
            </a:r>
          </a:p>
          <a:p>
            <a:r>
              <a:rPr lang="en-US" dirty="0" err="1"/>
              <a:t>Stereoregularity</a:t>
            </a:r>
            <a:r>
              <a:rPr lang="en-US" dirty="0"/>
              <a:t> in vinyl polymers</a:t>
            </a:r>
          </a:p>
          <a:p>
            <a:r>
              <a:rPr lang="en-US" dirty="0"/>
              <a:t>Stereochemistry in natural polymers:  polypeptides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01BB3E13-76A8-4021-94F8-390A6ECB5DC3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58948818-2494-4FF7-BF33-219D86C35D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619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663"/>
    </mc:Choice>
    <mc:Fallback>
      <p:transition spd="slow" advTm="86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Vinyl Polymers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FB6FC34-ADD8-493C-920B-D873BE8AABC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34885" y="3124200"/>
            <a:ext cx="868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/>
              <a:t>Vinyl polymers often have several thousand repeat units, with each repeating unit having a </a:t>
            </a:r>
            <a:r>
              <a:rPr lang="en-US" sz="2000" dirty="0" err="1"/>
              <a:t>stereogenic</a:t>
            </a:r>
            <a:r>
              <a:rPr lang="en-US" sz="2000" dirty="0"/>
              <a:t> center.  </a:t>
            </a:r>
            <a:r>
              <a:rPr lang="en-US" sz="2000" i="1" dirty="0"/>
              <a:t>Why not just use R/S to designate each one?</a:t>
            </a:r>
          </a:p>
          <a:p>
            <a:pPr marL="285750" indent="-285750">
              <a:buFont typeface="Arial"/>
              <a:buChar char="•"/>
            </a:pP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Consider a polypropylene chain with a molecular weight of 42,000 Da, which corresponds to ~1,000 repeat units: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093"/>
          <a:stretch/>
        </p:blipFill>
        <p:spPr>
          <a:xfrm>
            <a:off x="1295400" y="5029200"/>
            <a:ext cx="1828800" cy="12369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217473"/>
            <a:ext cx="4750536" cy="17251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6285" y="5202993"/>
            <a:ext cx="510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Stereoisomers possible = 2</a:t>
            </a:r>
            <a:r>
              <a:rPr lang="en-US" b="1" baseline="30000" dirty="0"/>
              <a:t>n</a:t>
            </a:r>
            <a:r>
              <a:rPr lang="en-US" b="1" dirty="0"/>
              <a:t> = 2</a:t>
            </a:r>
            <a:r>
              <a:rPr lang="en-US" b="1" baseline="30000" dirty="0"/>
              <a:t>1000</a:t>
            </a:r>
            <a:endParaRPr lang="en-US" b="1" dirty="0"/>
          </a:p>
          <a:p>
            <a:endParaRPr lang="en-US" b="1" dirty="0"/>
          </a:p>
          <a:p>
            <a:r>
              <a:rPr lang="en-US" dirty="0"/>
              <a:t>&gt; 1x10</a:t>
            </a:r>
            <a:r>
              <a:rPr lang="en-US" baseline="30000" dirty="0"/>
              <a:t>3000</a:t>
            </a:r>
            <a:r>
              <a:rPr lang="en-US" dirty="0"/>
              <a:t> stereoisomers!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A561A86F-2766-4BBB-BE4B-6911FE08E5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948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4143"/>
    </mc:Choice>
    <mc:Fallback>
      <p:transition spd="slow" advTm="541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2460" x="1512888" y="101600"/>
          <p14:tracePt t="2468" x="1581150" y="169863"/>
          <p14:tracePt t="2476" x="1674813" y="238125"/>
          <p14:tracePt t="2483" x="1766888" y="306388"/>
          <p14:tracePt t="2493" x="1860550" y="390525"/>
          <p14:tracePt t="2499" x="1920875" y="466725"/>
          <p14:tracePt t="2508" x="1979613" y="534988"/>
          <p14:tracePt t="2513" x="2047875" y="585788"/>
          <p14:tracePt t="2522" x="2124075" y="646113"/>
          <p14:tracePt t="2529" x="2200275" y="688975"/>
          <p14:tracePt t="2538" x="2278063" y="730250"/>
          <p14:tracePt t="2546" x="2354263" y="765175"/>
          <p14:tracePt t="2554" x="2430463" y="808038"/>
          <p14:tracePt t="2562" x="2463800" y="833438"/>
          <p14:tracePt t="2570" x="2506663" y="866775"/>
          <p14:tracePt t="2578" x="2541588" y="892175"/>
          <p14:tracePt t="2584" x="2574925" y="900113"/>
          <p14:tracePt t="2592" x="2608263" y="925513"/>
          <p14:tracePt t="2600" x="2643188" y="942975"/>
          <p14:tracePt t="2609" x="2676525" y="960438"/>
          <p14:tracePt t="2616" x="2736850" y="968375"/>
          <p14:tracePt t="2625" x="2787650" y="977900"/>
          <p14:tracePt t="2633" x="2820988" y="993775"/>
          <p14:tracePt t="2643" x="2855913" y="1003300"/>
          <p14:tracePt t="2646" x="2881313" y="1019175"/>
          <p14:tracePt t="2655" x="2897188" y="1028700"/>
          <p14:tracePt t="2663" x="2922588" y="1054100"/>
          <p14:tracePt t="2671" x="2949575" y="1079500"/>
          <p14:tracePt t="2678" x="2974975" y="1104900"/>
          <p14:tracePt t="2686" x="3000375" y="1130300"/>
          <p14:tracePt t="2694" x="3025775" y="1155700"/>
          <p14:tracePt t="2702" x="3041650" y="1173163"/>
          <p14:tracePt t="2711" x="3041650" y="1181100"/>
          <p14:tracePt t="2717" x="3051175" y="1198563"/>
          <p14:tracePt t="2725" x="3059113" y="1198563"/>
          <p14:tracePt t="2733" x="3059113" y="1206500"/>
          <p14:tracePt t="2749" x="3059113" y="1216025"/>
          <p14:tracePt t="2760" x="3059113" y="1223963"/>
          <p14:tracePt t="2773" x="3051175" y="1231900"/>
          <p14:tracePt t="2781" x="3051175" y="1241425"/>
          <p14:tracePt t="2796" x="3041650" y="1249363"/>
          <p14:tracePt t="2802" x="3033713" y="1257300"/>
          <p14:tracePt t="2810" x="3033713" y="1266825"/>
          <p14:tracePt t="2827" x="3025775" y="1266825"/>
          <p14:tracePt t="2864" x="3025775" y="1274763"/>
          <p14:tracePt t="2881" x="3016250" y="1282700"/>
          <p14:tracePt t="2889" x="3008313" y="1282700"/>
          <p14:tracePt t="6145" x="3025775" y="1282700"/>
          <p14:tracePt t="6153" x="3051175" y="1274763"/>
          <p14:tracePt t="6161" x="3067050" y="1266825"/>
          <p14:tracePt t="6169" x="3094038" y="1266825"/>
          <p14:tracePt t="6177" x="3119438" y="1266825"/>
          <p14:tracePt t="6185" x="3135313" y="1266825"/>
          <p14:tracePt t="6194" x="3144838" y="1266825"/>
          <p14:tracePt t="6200" x="3152775" y="1266825"/>
          <p14:tracePt t="6207" x="3160713" y="1266825"/>
          <p14:tracePt t="6222" x="3170238" y="1266825"/>
          <p14:tracePt t="6230" x="3178175" y="1282700"/>
          <p14:tracePt t="6238" x="3195638" y="1308100"/>
          <p14:tracePt t="6246" x="3203575" y="1325563"/>
          <p14:tracePt t="6254" x="3221038" y="1325563"/>
          <p14:tracePt t="6263" x="3246438" y="1343025"/>
          <p14:tracePt t="6270" x="3271838" y="1350963"/>
          <p14:tracePt t="6276" x="3279775" y="1360488"/>
          <p14:tracePt t="6283" x="3297238" y="1368425"/>
          <p14:tracePt t="6292" x="3314700" y="1376363"/>
          <p14:tracePt t="6300" x="3330575" y="1393825"/>
          <p14:tracePt t="6311" x="3340100" y="1393825"/>
          <p14:tracePt t="6317" x="3348038" y="1401763"/>
          <p14:tracePt t="6327" x="3355975" y="1411288"/>
          <p14:tracePt t="6333" x="3355975" y="1419225"/>
          <p14:tracePt t="6339" x="3365500" y="1419225"/>
          <p14:tracePt t="6347" x="3373438" y="1427163"/>
          <p14:tracePt t="6403" x="3373438" y="1436688"/>
          <p14:tracePt t="6433" x="3365500" y="1444625"/>
          <p14:tracePt t="6441" x="3365500" y="1452563"/>
          <p14:tracePt t="6448" x="3348038" y="1462088"/>
          <p14:tracePt t="6456" x="3322638" y="1470025"/>
          <p14:tracePt t="6464" x="3305175" y="1477963"/>
          <p14:tracePt t="6473" x="3279775" y="1477963"/>
          <p14:tracePt t="6478" x="3246438" y="1487488"/>
          <p14:tracePt t="6487" x="3211513" y="1495425"/>
          <p14:tracePt t="6496" x="3186113" y="1504950"/>
          <p14:tracePt t="6502" x="3170238" y="1504950"/>
          <p14:tracePt t="6510" x="3144838" y="1504950"/>
          <p14:tracePt t="6518" x="3119438" y="1504950"/>
          <p14:tracePt t="6534" x="3109913" y="1504950"/>
          <p14:tracePt t="6548" x="3101975" y="1504950"/>
          <p14:tracePt t="6618" x="3094038" y="1504950"/>
          <p14:tracePt t="7289" x="3094038" y="1495425"/>
          <p14:tracePt t="7297" x="3094038" y="1470025"/>
          <p14:tracePt t="7303" x="3101975" y="1452563"/>
          <p14:tracePt t="7313" x="3109913" y="1427163"/>
          <p14:tracePt t="7319" x="3109913" y="1401763"/>
          <p14:tracePt t="7328" x="3119438" y="1376363"/>
          <p14:tracePt t="7335" x="3135313" y="1343025"/>
          <p14:tracePt t="7345" x="3152775" y="1308100"/>
          <p14:tracePt t="7351" x="3186113" y="1257300"/>
          <p14:tracePt t="7361" x="3211513" y="1223963"/>
          <p14:tracePt t="7366" x="3238500" y="1189038"/>
          <p14:tracePt t="7372" x="3271838" y="1147763"/>
          <p14:tracePt t="7381" x="3297238" y="1122363"/>
          <p14:tracePt t="7388" x="3305175" y="1104900"/>
          <p14:tracePt t="7399" x="3330575" y="1079500"/>
          <p14:tracePt t="7405" x="3348038" y="1054100"/>
          <p14:tracePt t="7415" x="3373438" y="1028700"/>
          <p14:tracePt t="7421" x="3398838" y="1003300"/>
          <p14:tracePt t="7430" x="3424238" y="977900"/>
          <p14:tracePt t="7437" x="3449638" y="952500"/>
          <p14:tracePt t="7445" x="3484563" y="925513"/>
          <p14:tracePt t="7451" x="3517900" y="900113"/>
          <p14:tracePt t="7460" x="3560763" y="874713"/>
          <p14:tracePt t="7466" x="3611563" y="841375"/>
          <p14:tracePt t="7474" x="3646488" y="808038"/>
          <p14:tracePt t="7482" x="3679825" y="790575"/>
          <p14:tracePt t="7490" x="3730625" y="747713"/>
          <p14:tracePt t="7498" x="3781425" y="714375"/>
          <p14:tracePt t="7504" x="3841750" y="688975"/>
          <p14:tracePt t="7512" x="3917950" y="654050"/>
          <p14:tracePt t="7520" x="4011613" y="603250"/>
          <p14:tracePt t="7530" x="4105275" y="577850"/>
          <p14:tracePt t="7537" x="4206875" y="527050"/>
          <p14:tracePt t="7546" x="4333875" y="492125"/>
          <p14:tracePt t="7553" x="4460875" y="441325"/>
          <p14:tracePt t="7560" x="4630738" y="407988"/>
          <p14:tracePt t="7569" x="4802188" y="365125"/>
          <p14:tracePt t="7575" x="4946650" y="314325"/>
          <p14:tracePt t="7583" x="5073650" y="296863"/>
          <p14:tracePt t="7591" x="5208588" y="271463"/>
          <p14:tracePt t="7599" x="5337175" y="263525"/>
          <p14:tracePt t="7606" x="5464175" y="246063"/>
          <p14:tracePt t="7616" x="5591175" y="238125"/>
          <p14:tracePt t="7623" x="5727700" y="238125"/>
          <p14:tracePt t="7631" x="5854700" y="238125"/>
          <p14:tracePt t="7639" x="5940425" y="238125"/>
          <p14:tracePt t="7646" x="6042025" y="246063"/>
          <p14:tracePt t="7652" x="6118225" y="271463"/>
          <p14:tracePt t="7662" x="6194425" y="306388"/>
          <p14:tracePt t="7668" x="6246813" y="331788"/>
          <p14:tracePt t="7677" x="6305550" y="374650"/>
          <p14:tracePt t="7685" x="6356350" y="415925"/>
          <p14:tracePt t="7695" x="6407150" y="450850"/>
          <p14:tracePt t="7701" x="6450013" y="484188"/>
          <p14:tracePt t="7707" x="6483350" y="527050"/>
          <p14:tracePt t="7714" x="6510338" y="560388"/>
          <p14:tracePt t="7723" x="6543675" y="595313"/>
          <p14:tracePt t="7731" x="6561138" y="628650"/>
          <p14:tracePt t="7739" x="6569075" y="663575"/>
          <p14:tracePt t="7747" x="6577013" y="696913"/>
          <p14:tracePt t="7755" x="6586538" y="722313"/>
          <p14:tracePt t="7762" x="6586538" y="755650"/>
          <p14:tracePt t="7770" x="6586538" y="773113"/>
          <p14:tracePt t="7777" x="6594475" y="808038"/>
          <p14:tracePt t="7785" x="6594475" y="833438"/>
          <p14:tracePt t="7795" x="6594475" y="858838"/>
          <p14:tracePt t="7801" x="6594475" y="884238"/>
          <p14:tracePt t="7812" x="6594475" y="917575"/>
          <p14:tracePt t="7817" x="6594475" y="952500"/>
          <p14:tracePt t="7825" x="6594475" y="985838"/>
          <p14:tracePt t="7833" x="6602413" y="1019175"/>
          <p14:tracePt t="7841" x="6611938" y="1044575"/>
          <p14:tracePt t="7848" x="6619875" y="1079500"/>
          <p14:tracePt t="7855" x="6627813" y="1112838"/>
          <p14:tracePt t="7862" x="6637338" y="1147763"/>
          <p14:tracePt t="7870" x="6645275" y="1181100"/>
          <p14:tracePt t="7880" x="6654800" y="1198563"/>
          <p14:tracePt t="7886" x="6662738" y="1206500"/>
          <p14:tracePt t="7895" x="6662738" y="1216025"/>
          <p14:tracePt t="7902" x="6662738" y="1223963"/>
          <p14:tracePt t="7917" x="6662738" y="1231900"/>
          <p14:tracePt t="7925" x="6662738" y="1257300"/>
          <p14:tracePt t="7933" x="6662738" y="1274763"/>
          <p14:tracePt t="7948" x="6662738" y="1300163"/>
          <p14:tracePt t="7950" x="6662738" y="1325563"/>
          <p14:tracePt t="7956" x="6662738" y="1343025"/>
          <p14:tracePt t="7964" x="6654800" y="1360488"/>
          <p14:tracePt t="7972" x="6654800" y="1368425"/>
          <p14:tracePt t="7986" x="6654800" y="1376363"/>
          <p14:tracePt t="7995" x="6654800" y="1385888"/>
          <p14:tracePt t="8002" x="6654800" y="1393825"/>
          <p14:tracePt t="8018" x="6645275" y="1401763"/>
          <p14:tracePt t="8027" x="6645275" y="1411288"/>
          <p14:tracePt t="8049" x="6645275" y="1419225"/>
          <p14:tracePt t="8056" x="6645275" y="1427163"/>
          <p14:tracePt t="11805" x="6688138" y="1411288"/>
          <p14:tracePt t="11813" x="6764338" y="1401763"/>
          <p14:tracePt t="11818" x="6850063" y="1393825"/>
          <p14:tracePt t="11828" x="6934200" y="1376363"/>
          <p14:tracePt t="11835" x="7035800" y="1376363"/>
          <p14:tracePt t="11843" x="7138988" y="1376363"/>
          <p14:tracePt t="11851" x="7248525" y="1376363"/>
          <p14:tracePt t="11859" x="7350125" y="1385888"/>
          <p14:tracePt t="11867" x="7443788" y="1393825"/>
          <p14:tracePt t="11875" x="7529513" y="1393825"/>
          <p14:tracePt t="11883" x="7605713" y="1401763"/>
          <p14:tracePt t="11889" x="7666038" y="1401763"/>
          <p14:tracePt t="11898" x="7699375" y="1411288"/>
          <p14:tracePt t="11905" x="7732713" y="1419225"/>
          <p14:tracePt t="11914" x="7750175" y="1427163"/>
          <p14:tracePt t="11921" x="7775575" y="1436688"/>
          <p14:tracePt t="11931" x="7800975" y="1452563"/>
          <p14:tracePt t="11936" x="7835900" y="1470025"/>
          <p14:tracePt t="11945" x="7861300" y="1495425"/>
          <p14:tracePt t="11950" x="7894638" y="1520825"/>
          <p14:tracePt t="11959" x="7927975" y="1546225"/>
          <p14:tracePt t="11967" x="7980363" y="1589088"/>
          <p14:tracePt t="11975" x="8047038" y="1631950"/>
          <p14:tracePt t="11983" x="8107363" y="1674813"/>
          <p14:tracePt t="11991" x="8175625" y="1716088"/>
          <p14:tracePt t="11999" x="8251825" y="1758950"/>
          <p14:tracePt t="12007" x="8310563" y="1793875"/>
          <p14:tracePt t="12016" x="8362950" y="1835150"/>
          <p14:tracePt t="12021" x="8404225" y="1870075"/>
          <p14:tracePt t="12030" x="8429625" y="1911350"/>
          <p14:tracePt t="12037" x="8472488" y="1946275"/>
          <p14:tracePt t="12045" x="8497888" y="1989138"/>
          <p14:tracePt t="12053" x="8523288" y="2022475"/>
          <p14:tracePt t="12063" x="8558213" y="2073275"/>
          <p14:tracePt t="12069" x="8583613" y="2124075"/>
          <p14:tracePt t="12078" x="8624888" y="2184400"/>
          <p14:tracePt t="12084" x="8659813" y="2243138"/>
          <p14:tracePt t="12091" x="8693150" y="2311400"/>
          <p14:tracePt t="12098" x="8718550" y="2371725"/>
          <p14:tracePt t="12107" x="8753475" y="2422525"/>
          <p14:tracePt t="12115" x="8778875" y="2455863"/>
          <p14:tracePt t="12122" x="8796338" y="2489200"/>
          <p14:tracePt t="12131" x="8812213" y="2541588"/>
          <p14:tracePt t="12138" x="8829675" y="2574925"/>
          <p14:tracePt t="12148" x="8837613" y="2608263"/>
          <p14:tracePt t="12154" x="8872538" y="2643188"/>
          <p14:tracePt t="12161" x="8880475" y="2676525"/>
          <p14:tracePt t="12168" x="8888413" y="2711450"/>
          <p14:tracePt t="12176" x="8888413" y="2744788"/>
          <p14:tracePt t="12184" x="8897938" y="2778125"/>
          <p14:tracePt t="12192" x="8905875" y="2813050"/>
          <p14:tracePt t="12200" x="8905875" y="2838450"/>
          <p14:tracePt t="12211" x="8905875" y="2871788"/>
          <p14:tracePt t="12216" x="8913813" y="2906713"/>
          <p14:tracePt t="12222" x="8913813" y="2940050"/>
          <p14:tracePt t="12230" x="8913813" y="2974975"/>
          <p14:tracePt t="12238" x="8913813" y="2990850"/>
          <p14:tracePt t="12246" x="8913813" y="3016250"/>
          <p14:tracePt t="12254" x="8913813" y="3041650"/>
          <p14:tracePt t="12262" x="8913813" y="3059113"/>
          <p14:tracePt t="12270" x="8913813" y="3084513"/>
          <p14:tracePt t="12278" x="8913813" y="3109913"/>
          <p14:tracePt t="12286" x="8905875" y="3127375"/>
          <p14:tracePt t="12292" x="8905875" y="3152775"/>
          <p14:tracePt t="12301" x="8905875" y="3186113"/>
          <p14:tracePt t="12309" x="8897938" y="3221038"/>
          <p14:tracePt t="12319" x="8897938" y="3246438"/>
          <p14:tracePt t="12325" x="8888413" y="3279775"/>
          <p14:tracePt t="12334" x="8888413" y="3314700"/>
          <p14:tracePt t="12341" x="8880475" y="3348038"/>
          <p14:tracePt t="12350" x="8872538" y="3373438"/>
          <p14:tracePt t="12355" x="8863013" y="3390900"/>
          <p14:tracePt t="12363" x="8855075" y="3416300"/>
          <p14:tracePt t="12370" x="8847138" y="3433763"/>
          <p14:tracePt t="12379" x="8837613" y="3441700"/>
          <p14:tracePt t="12387" x="8829675" y="3467100"/>
          <p14:tracePt t="12397" x="8829675" y="3492500"/>
          <p14:tracePt t="12403" x="8821738" y="3517900"/>
          <p14:tracePt t="12413" x="8804275" y="3543300"/>
          <p14:tracePt t="12419" x="8796338" y="3560763"/>
          <p14:tracePt t="12425" x="8786813" y="3594100"/>
          <p14:tracePt t="12433" x="8778875" y="3629025"/>
          <p14:tracePt t="12441" x="8769350" y="3654425"/>
          <p14:tracePt t="12449" x="8761413" y="3671888"/>
          <p14:tracePt t="12457" x="8753475" y="3697288"/>
          <p14:tracePt t="12466" x="8743950" y="3705225"/>
          <p14:tracePt t="12472" x="8743950" y="3713163"/>
          <p14:tracePt t="12480" x="8736013" y="3713163"/>
          <p14:tracePt t="12488" x="8728075" y="3722688"/>
          <p14:tracePt t="12494" x="8728075" y="3730625"/>
          <p14:tracePt t="12502" x="8718550" y="3730625"/>
          <p14:tracePt t="12512" x="8710613" y="3738563"/>
          <p14:tracePt t="12519" x="8710613" y="3748088"/>
          <p14:tracePt t="12527" x="8693150" y="3756025"/>
          <p14:tracePt t="12535" x="8677275" y="3763963"/>
          <p14:tracePt t="12543" x="8667750" y="3763963"/>
          <p14:tracePt t="12550" x="8651875" y="3773488"/>
          <p14:tracePt t="12559" x="8624888" y="3781425"/>
          <p14:tracePt t="12565" x="8599488" y="3790950"/>
          <p14:tracePt t="12573" x="8583613" y="3798888"/>
          <p14:tracePt t="12582" x="8558213" y="3816350"/>
          <p14:tracePt t="12589" x="8532813" y="3824288"/>
          <p14:tracePt t="12597" x="8507413" y="3832225"/>
          <p14:tracePt t="12605" x="8497888" y="3841750"/>
          <p14:tracePt t="12613" x="8472488" y="3841750"/>
          <p14:tracePt t="12621" x="8447088" y="3849688"/>
          <p14:tracePt t="12630" x="8421688" y="3857625"/>
          <p14:tracePt t="12636" x="8404225" y="3867150"/>
          <p14:tracePt t="12643" x="8378825" y="3875088"/>
          <p14:tracePt t="12652" x="8345488" y="3883025"/>
          <p14:tracePt t="12658" x="8310563" y="3892550"/>
          <p14:tracePt t="12666" x="8277225" y="3900488"/>
          <p14:tracePt t="12674" x="8243888" y="3908425"/>
          <p14:tracePt t="12683" x="8218488" y="3917950"/>
          <p14:tracePt t="12689" x="8183563" y="3925888"/>
          <p14:tracePt t="12698" x="8150225" y="3935413"/>
          <p14:tracePt t="12703" x="8124825" y="3943350"/>
          <p14:tracePt t="12713" x="8107363" y="3951288"/>
          <p14:tracePt t="12720" x="8099425" y="3960813"/>
          <p14:tracePt t="12729" x="8089900" y="3960813"/>
          <p14:tracePt t="12736" x="8081963" y="3960813"/>
          <p14:tracePt t="12752" x="8081963" y="3968750"/>
          <p14:tracePt t="12822" x="8074025" y="3976688"/>
          <p14:tracePt t="12830" x="8047038" y="3976688"/>
          <p14:tracePt t="12836" x="8031163" y="3986213"/>
          <p14:tracePt t="12846" x="8005763" y="3994150"/>
          <p14:tracePt t="12853" x="7980363" y="4002088"/>
          <p14:tracePt t="12863" x="7962900" y="4011613"/>
          <p14:tracePt t="12869" x="7945438" y="4019550"/>
          <p14:tracePt t="12877" x="7920038" y="4027488"/>
          <p14:tracePt t="12885" x="7912100" y="4037013"/>
          <p14:tracePt t="12977" x="7894638" y="4037013"/>
          <p14:tracePt t="12985" x="7877175" y="4037013"/>
          <p14:tracePt t="12993" x="7869238" y="4037013"/>
          <p14:tracePt t="13001" x="7851775" y="4037013"/>
          <p14:tracePt t="13009" x="7843838" y="4037013"/>
          <p14:tracePt t="13016" x="7826375" y="4037013"/>
          <p14:tracePt t="13025" x="7818438" y="4037013"/>
          <p14:tracePt t="21149" x="7818438" y="4027488"/>
          <p14:tracePt t="21154" x="7877175" y="3986213"/>
          <p14:tracePt t="21163" x="7954963" y="3960813"/>
          <p14:tracePt t="21171" x="8021638" y="3925888"/>
          <p14:tracePt t="21179" x="8081963" y="3892550"/>
          <p14:tracePt t="21187" x="8150225" y="3867150"/>
          <p14:tracePt t="21195" x="8208963" y="3841750"/>
          <p14:tracePt t="21203" x="8269288" y="3824288"/>
          <p14:tracePt t="21212" x="8320088" y="3790950"/>
          <p14:tracePt t="21217" x="8362950" y="3781425"/>
          <p14:tracePt t="21225" x="8413750" y="3763963"/>
          <p14:tracePt t="21232" x="8447088" y="3756025"/>
          <p14:tracePt t="21241" x="8480425" y="3748088"/>
          <p14:tracePt t="21251" x="8497888" y="3738563"/>
          <p14:tracePt t="21256" x="8532813" y="3738563"/>
          <p14:tracePt t="21266" x="8566150" y="3738563"/>
          <p14:tracePt t="21273" x="8616950" y="3738563"/>
          <p14:tracePt t="21283" x="8702675" y="3738563"/>
          <p14:tracePt t="21286" x="8804275" y="3738563"/>
          <p14:tracePt t="21294" x="8905875" y="3756025"/>
          <p14:tracePt t="21302" x="9007475" y="3763963"/>
          <p14:tracePt t="21310" x="9093200" y="3773488"/>
          <p14:tracePt t="21575" x="9101138" y="4614863"/>
          <p14:tracePt t="21584" x="9075738" y="4614863"/>
          <p14:tracePt t="21590" x="9042400" y="4614863"/>
          <p14:tracePt t="21600" x="9007475" y="4614863"/>
          <p14:tracePt t="21607" x="8982075" y="4614863"/>
          <p14:tracePt t="21617" x="8966200" y="4614863"/>
          <p14:tracePt t="21623" x="8940800" y="4614863"/>
          <p14:tracePt t="21629" x="8923338" y="4605338"/>
          <p14:tracePt t="21645" x="8913813" y="4605338"/>
          <p14:tracePt t="21653" x="8905875" y="4597400"/>
          <p14:tracePt t="21661" x="8897938" y="4589463"/>
          <p14:tracePt t="21685" x="8888413" y="4589463"/>
          <p14:tracePt t="21693" x="8888413" y="4579938"/>
          <p14:tracePt t="21700" x="8880475" y="4579938"/>
          <p14:tracePt t="21717" x="8880475" y="4572000"/>
          <p14:tracePt t="21723" x="8880475" y="4564063"/>
          <p14:tracePt t="21732" x="8863013" y="4564063"/>
          <p14:tracePt t="21739" x="8847138" y="4554538"/>
          <p14:tracePt t="21748" x="8837613" y="4554538"/>
          <p14:tracePt t="21755" x="8812213" y="4554538"/>
          <p14:tracePt t="21763" x="8796338" y="4554538"/>
          <p14:tracePt t="21768" x="8778875" y="4554538"/>
          <p14:tracePt t="21776" x="8753475" y="4554538"/>
          <p14:tracePt t="21784" x="8743950" y="4554538"/>
          <p14:tracePt t="21801" x="8736013" y="4554538"/>
          <p14:tracePt t="29964" x="8728075" y="4554538"/>
          <p14:tracePt t="29971" x="8651875" y="4579938"/>
          <p14:tracePt t="29979" x="8609013" y="4589463"/>
          <p14:tracePt t="29987" x="8548688" y="4597400"/>
          <p14:tracePt t="29995" x="8497888" y="4605338"/>
          <p14:tracePt t="30002" x="8439150" y="4605338"/>
          <p14:tracePt t="30011" x="8345488" y="4614863"/>
          <p14:tracePt t="30019" x="8251825" y="4630738"/>
          <p14:tracePt t="30026" x="8191500" y="4640263"/>
          <p14:tracePt t="30034" x="8166100" y="4640263"/>
          <p14:tracePt t="30041" x="8140700" y="4648200"/>
          <p14:tracePt t="30049" x="8115300" y="4648200"/>
          <p14:tracePt t="30057" x="8107363" y="4648200"/>
          <p14:tracePt t="30073" x="8099425" y="4648200"/>
          <p14:tracePt t="30088" x="8099425" y="4657725"/>
          <p14:tracePt t="30097" x="8089900" y="4657725"/>
          <p14:tracePt t="30106" x="8081963" y="4665663"/>
          <p14:tracePt t="30111" x="8064500" y="4673600"/>
          <p14:tracePt t="30120" x="8039100" y="4683125"/>
          <p14:tracePt t="30127" x="8005763" y="4691063"/>
          <p14:tracePt t="30137" x="7954963" y="4691063"/>
          <p14:tracePt t="30143" x="7877175" y="4699000"/>
          <p14:tracePt t="30153" x="7810500" y="4708525"/>
          <p14:tracePt t="30159" x="7732713" y="4716463"/>
          <p14:tracePt t="30167" x="7656513" y="4724400"/>
          <p14:tracePt t="30174" x="7572375" y="4741863"/>
          <p14:tracePt t="30181" x="7486650" y="4741863"/>
          <p14:tracePt t="30189" x="7385050" y="4749800"/>
          <p14:tracePt t="30197" x="7324725" y="4749800"/>
          <p14:tracePt t="30205" x="7240588" y="4749800"/>
          <p14:tracePt t="30213" x="7154863" y="4759325"/>
          <p14:tracePt t="30220" x="7053263" y="4784725"/>
          <p14:tracePt t="30228" x="6926263" y="4818063"/>
          <p14:tracePt t="30238" x="6799263" y="4852988"/>
          <p14:tracePt t="30243" x="6670675" y="4868863"/>
          <p14:tracePt t="30254" x="6543675" y="4878388"/>
          <p14:tracePt t="30258" x="6442075" y="4886325"/>
          <p14:tracePt t="30266" x="6323013" y="4911725"/>
          <p14:tracePt t="30275" x="6194425" y="4946650"/>
          <p14:tracePt t="30283" x="6067425" y="4979988"/>
          <p14:tracePt t="30290" x="5922963" y="5022850"/>
          <p14:tracePt t="30298" x="5761038" y="5038725"/>
          <p14:tracePt t="30305" x="5608638" y="5056188"/>
          <p14:tracePt t="30313" x="5430838" y="5064125"/>
          <p14:tracePt t="30321" x="5251450" y="5081588"/>
          <p14:tracePt t="30328" x="5091113" y="5091113"/>
          <p14:tracePt t="30337" x="4929188" y="5132388"/>
          <p14:tracePt t="30345" x="4802188" y="5167313"/>
          <p14:tracePt t="30353" x="4673600" y="5200650"/>
          <p14:tracePt t="30361" x="4572000" y="5226050"/>
          <p14:tracePt t="30369" x="4460875" y="5268913"/>
          <p14:tracePt t="30375" x="4376738" y="5302250"/>
          <p14:tracePt t="30383" x="4300538" y="5337175"/>
          <p14:tracePt t="30391" x="4240213" y="5370513"/>
          <p14:tracePt t="30399" x="4171950" y="5395913"/>
          <p14:tracePt t="30407" x="4138613" y="5430838"/>
          <p14:tracePt t="30415" x="4105275" y="5456238"/>
          <p14:tracePt t="30423" x="4062413" y="5481638"/>
          <p14:tracePt t="30431" x="4011613" y="5514975"/>
          <p14:tracePt t="30439" x="3968750" y="5540375"/>
          <p14:tracePt t="30445" x="3917950" y="5575300"/>
          <p14:tracePt t="30453" x="3849688" y="5600700"/>
          <p14:tracePt t="30461" x="3773488" y="5634038"/>
          <p14:tracePt t="30469" x="3697288" y="5676900"/>
          <p14:tracePt t="30477" x="3636963" y="5719763"/>
          <p14:tracePt t="30486" x="3568700" y="5753100"/>
          <p14:tracePt t="30493" x="3527425" y="5778500"/>
          <p14:tracePt t="30502" x="3484563" y="5813425"/>
          <p14:tracePt t="30509" x="3467100" y="5829300"/>
          <p14:tracePt t="30515" x="3441700" y="5846763"/>
          <p14:tracePt t="30523" x="3416300" y="5872163"/>
          <p14:tracePt t="30531" x="3373438" y="5905500"/>
          <p14:tracePt t="30538" x="3340100" y="5932488"/>
          <p14:tracePt t="30547" x="3305175" y="5965825"/>
          <p14:tracePt t="30555" x="3254375" y="5999163"/>
          <p14:tracePt t="30563" x="3186113" y="6034088"/>
          <p14:tracePt t="30573" x="3152775" y="6059488"/>
          <p14:tracePt t="30577" x="3119438" y="6076950"/>
          <p14:tracePt t="30587" x="3094038" y="6102350"/>
          <p14:tracePt t="30593" x="3067050" y="6118225"/>
          <p14:tracePt t="30602" x="3041650" y="6127750"/>
          <p14:tracePt t="30618" x="3033713" y="6135688"/>
          <p14:tracePt t="30625" x="3025775" y="6143625"/>
          <p14:tracePt t="30664" x="3016250" y="6153150"/>
          <p14:tracePt t="42203" x="3076575" y="6143625"/>
          <p14:tracePt t="42209" x="3160713" y="6127750"/>
          <p14:tracePt t="42216" x="3246438" y="6118225"/>
          <p14:tracePt t="42224" x="3340100" y="6110288"/>
          <p14:tracePt t="42232" x="3424238" y="6110288"/>
          <p14:tracePt t="42240" x="3517900" y="6110288"/>
          <p14:tracePt t="42248" x="3636963" y="6110288"/>
          <p14:tracePt t="42256" x="3730625" y="6110288"/>
          <p14:tracePt t="42264" x="3832225" y="6127750"/>
          <p14:tracePt t="42273" x="3935413" y="6135688"/>
          <p14:tracePt t="42278" x="4037013" y="6143625"/>
          <p14:tracePt t="42287" x="4138613" y="6153150"/>
          <p14:tracePt t="42294" x="4240213" y="6169025"/>
          <p14:tracePt t="42302" x="4333875" y="6169025"/>
          <p14:tracePt t="42310" x="4435475" y="6169025"/>
          <p14:tracePt t="42318" x="4529138" y="6169025"/>
          <p14:tracePt t="42326" x="4622800" y="6178550"/>
          <p14:tracePt t="42334" x="4691063" y="6186488"/>
          <p14:tracePt t="42342" x="4749800" y="6186488"/>
          <p14:tracePt t="42349" x="4852988" y="6186488"/>
          <p14:tracePt t="42359" x="4954588" y="6186488"/>
          <p14:tracePt t="42365" x="5064125" y="6178550"/>
          <p14:tracePt t="42375" x="5167313" y="6178550"/>
          <p14:tracePt t="42381" x="5294313" y="6161088"/>
          <p14:tracePt t="42391" x="5421313" y="6153150"/>
          <p14:tracePt t="42397" x="5549900" y="6143625"/>
          <p14:tracePt t="42405" x="5651500" y="6127750"/>
          <p14:tracePt t="42413" x="5745163" y="6118225"/>
          <p14:tracePt t="42419" x="5829300" y="6118225"/>
          <p14:tracePt t="42427" x="5932488" y="6110288"/>
          <p14:tracePt t="42435" x="6016625" y="6092825"/>
          <p14:tracePt t="42443" x="6118225" y="6084888"/>
          <p14:tracePt t="42451" x="6203950" y="6076950"/>
          <p14:tracePt t="42461" x="6297613" y="6059488"/>
          <p14:tracePt t="42467" x="6381750" y="6049963"/>
          <p14:tracePt t="42477" x="6450013" y="6049963"/>
          <p14:tracePt t="42482" x="6526213" y="6049963"/>
          <p14:tracePt t="42490" x="6594475" y="6049963"/>
          <p14:tracePt t="42497" x="6680200" y="6067425"/>
          <p14:tracePt t="42505" x="6764338" y="6067425"/>
          <p14:tracePt t="42513" x="6858000" y="6067425"/>
          <p14:tracePt t="42521" x="6943725" y="6076950"/>
          <p14:tracePt t="42528" x="7002463" y="6076950"/>
          <p14:tracePt t="42536" x="7045325" y="6076950"/>
          <p14:tracePt t="42544" x="7070725" y="6076950"/>
          <p14:tracePt t="42551" x="7078663" y="6067425"/>
          <p14:tracePt t="42559" x="7088188" y="6067425"/>
          <p14:tracePt t="52519" x="6934200" y="5915025"/>
          <p14:tracePt t="52527" x="6721475" y="5753100"/>
          <p14:tracePt t="52535" x="6594475" y="5651500"/>
          <p14:tracePt t="52543" x="6407150" y="5565775"/>
          <p14:tracePt t="52550" x="6211888" y="5464175"/>
          <p14:tracePt t="52558" x="6024563" y="5370513"/>
          <p14:tracePt t="52566" x="5795963" y="5243513"/>
          <p14:tracePt t="52572" x="5600700" y="5124450"/>
          <p14:tracePt t="52580" x="5345113" y="4972050"/>
          <p14:tracePt t="52588" x="5022850" y="4724400"/>
          <p14:tracePt t="52596" x="4640263" y="4445000"/>
          <p14:tracePt t="52604" x="4291013" y="4146550"/>
          <p14:tracePt t="52612" x="3994150" y="3908425"/>
          <p14:tracePt t="52620" x="3646488" y="3697288"/>
          <p14:tracePt t="52628" x="3433763" y="3603625"/>
          <p14:tracePt t="52636" x="3254375" y="3552825"/>
          <p14:tracePt t="52643" x="3127375" y="3517900"/>
          <p14:tracePt t="52650" x="3000375" y="3467100"/>
          <p14:tracePt t="52658" x="2863850" y="3408363"/>
          <p14:tracePt t="52665" x="2711450" y="3330575"/>
          <p14:tracePt t="52674" x="2481263" y="3203575"/>
          <p14:tracePt t="52682" x="2278063" y="3041650"/>
          <p14:tracePt t="52690" x="2116138" y="2881313"/>
          <p14:tracePt t="52698" x="1989138" y="2719388"/>
          <p14:tracePt t="52706" x="1870075" y="2549525"/>
          <p14:tracePt t="52712" x="1725613" y="2344738"/>
          <p14:tracePt t="52720" x="1597025" y="2192338"/>
          <p14:tracePt t="52728" x="1520825" y="2098675"/>
          <p14:tracePt t="52736" x="1452563" y="2030413"/>
          <p14:tracePt t="52746" x="1393825" y="1989138"/>
          <p14:tracePt t="52752" x="1333500" y="1920875"/>
          <p14:tracePt t="52761" x="1282700" y="1860550"/>
          <p14:tracePt t="52769" x="1189038" y="1776413"/>
          <p14:tracePt t="52774" x="1096963" y="1682750"/>
          <p14:tracePt t="52782" x="993775" y="1563688"/>
          <p14:tracePt t="52790" x="866775" y="1401763"/>
          <p14:tracePt t="52798" x="755650" y="1274763"/>
          <p14:tracePt t="52807" x="654050" y="1163638"/>
          <p14:tracePt t="52814" x="560388" y="1044575"/>
          <p14:tracePt t="52822" x="492125" y="942975"/>
          <p14:tracePt t="52830" x="441325" y="849313"/>
          <p14:tracePt t="52838" x="400050" y="773113"/>
          <p14:tracePt t="52844" x="357188" y="679450"/>
          <p14:tracePt t="52852" x="306388" y="595313"/>
          <p14:tracePt t="52860" x="238125" y="501650"/>
          <p14:tracePt t="52868" x="119063" y="382588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Tacticity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295400"/>
            <a:ext cx="8458200" cy="20574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Rather than assigning R/S to individual </a:t>
            </a:r>
            <a:r>
              <a:rPr lang="en-US" dirty="0" err="1"/>
              <a:t>stereogenic</a:t>
            </a:r>
            <a:r>
              <a:rPr lang="en-US" dirty="0"/>
              <a:t> centers, we compare the relative stereochemistry of neighboring </a:t>
            </a:r>
            <a:r>
              <a:rPr lang="en-US" dirty="0" err="1"/>
              <a:t>stereogenic</a:t>
            </a:r>
            <a:r>
              <a:rPr lang="en-US" dirty="0"/>
              <a:t> centers.  </a:t>
            </a:r>
          </a:p>
          <a:p>
            <a:endParaRPr lang="en-US" dirty="0"/>
          </a:p>
          <a:p>
            <a:r>
              <a:rPr lang="en-US" dirty="0"/>
              <a:t>We use “m” for </a:t>
            </a:r>
            <a:r>
              <a:rPr lang="en-US" dirty="0" err="1"/>
              <a:t>meso</a:t>
            </a:r>
            <a:r>
              <a:rPr lang="en-US" dirty="0"/>
              <a:t> and “r” for racemic as a label comparing adjacent </a:t>
            </a:r>
            <a:r>
              <a:rPr lang="en-US" dirty="0" err="1"/>
              <a:t>stereocenters</a:t>
            </a:r>
            <a:r>
              <a:rPr lang="en-US" dirty="0"/>
              <a:t>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FB6FC34-ADD8-493C-920B-D873BE8AABC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45" y="3505200"/>
            <a:ext cx="8061855" cy="2789237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339F2370-9048-4810-9753-C1E81E3188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786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796"/>
    </mc:Choice>
    <mc:Fallback>
      <p:transition spd="slow" advTm="537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9487" x="33338" y="1538288"/>
          <p14:tracePt t="9492" x="50800" y="1649413"/>
          <p14:tracePt t="9500" x="85725" y="1725613"/>
          <p14:tracePt t="9508" x="127000" y="1793875"/>
          <p14:tracePt t="9516" x="195263" y="1885950"/>
          <p14:tracePt t="9525" x="255588" y="1971675"/>
          <p14:tracePt t="9534" x="296863" y="2039938"/>
          <p14:tracePt t="9540" x="331788" y="2098675"/>
          <p14:tracePt t="9552" x="374650" y="2166938"/>
          <p14:tracePt t="9556" x="407988" y="2227263"/>
          <p14:tracePt t="9562" x="450850" y="2293938"/>
          <p14:tracePt t="9571" x="476250" y="2354263"/>
          <p14:tracePt t="9578" x="509588" y="2413000"/>
          <p14:tracePt t="9588" x="544513" y="2481263"/>
          <p14:tracePt t="9594" x="569913" y="2541588"/>
          <p14:tracePt t="9603" x="611188" y="2608263"/>
          <p14:tracePt t="9611" x="646113" y="2643188"/>
          <p14:tracePt t="9621" x="663575" y="2676525"/>
          <p14:tracePt t="9624" x="679450" y="2727325"/>
          <p14:tracePt t="9634" x="688975" y="2770188"/>
          <p14:tracePt t="9641" x="722313" y="2846388"/>
          <p14:tracePt t="9650" x="755650" y="2922588"/>
          <p14:tracePt t="9657" x="781050" y="2990850"/>
          <p14:tracePt t="9665" x="808038" y="3051175"/>
          <p14:tracePt t="9673" x="815975" y="3084513"/>
          <p14:tracePt t="9680" x="823913" y="3109913"/>
          <p14:tracePt t="9688" x="833438" y="3135313"/>
          <p14:tracePt t="9694" x="841375" y="3160713"/>
          <p14:tracePt t="9702" x="858838" y="3195638"/>
          <p14:tracePt t="9710" x="874713" y="3228975"/>
          <p14:tracePt t="9721" x="874713" y="3254375"/>
          <p14:tracePt t="9727" x="884238" y="3279775"/>
          <p14:tracePt t="9736" x="892175" y="3289300"/>
          <p14:tracePt t="9743" x="900113" y="3305175"/>
          <p14:tracePt t="9750" x="909638" y="3314700"/>
          <p14:tracePt t="9765" x="909638" y="3322638"/>
          <p14:tracePt t="9813" x="917575" y="3348038"/>
          <p14:tracePt t="9820" x="925513" y="3373438"/>
          <p14:tracePt t="9828" x="942975" y="3408363"/>
          <p14:tracePt t="9836" x="960438" y="3433763"/>
          <p14:tracePt t="9842" x="960438" y="3459163"/>
          <p14:tracePt t="9851" x="968375" y="3475038"/>
          <p14:tracePt t="9858" x="977900" y="3484563"/>
          <p14:tracePt t="9868" x="985838" y="3492500"/>
          <p14:tracePt t="9875" x="993775" y="3502025"/>
          <p14:tracePt t="9952" x="993775" y="3509963"/>
          <p14:tracePt t="9969" x="985838" y="3509963"/>
          <p14:tracePt t="10053" x="985838" y="3502025"/>
          <p14:tracePt t="10061" x="985838" y="3492500"/>
          <p14:tracePt t="10070" x="993775" y="3484563"/>
          <p14:tracePt t="10076" x="993775" y="3475038"/>
          <p14:tracePt t="10086" x="993775" y="3467100"/>
          <p14:tracePt t="10092" x="1003300" y="3459163"/>
          <p14:tracePt t="10101" x="1011238" y="3441700"/>
          <p14:tracePt t="10106" x="1019175" y="3424238"/>
          <p14:tracePt t="10115" x="1028700" y="3424238"/>
          <p14:tracePt t="10122" x="1028700" y="3416300"/>
          <p14:tracePt t="10131" x="1036638" y="3408363"/>
          <p14:tracePt t="10138" x="1044575" y="3408363"/>
          <p14:tracePt t="10147" x="1044575" y="3398838"/>
          <p14:tracePt t="10155" x="1054100" y="3390900"/>
          <p14:tracePt t="10163" x="1069975" y="3382963"/>
          <p14:tracePt t="10171" x="1069975" y="3373438"/>
          <p14:tracePt t="10177" x="1079500" y="3365500"/>
          <p14:tracePt t="10186" x="1096963" y="3355975"/>
          <p14:tracePt t="10193" x="1104900" y="3355975"/>
          <p14:tracePt t="10202" x="1130300" y="3348038"/>
          <p14:tracePt t="10209" x="1155700" y="3348038"/>
          <p14:tracePt t="10217" x="1181100" y="3340100"/>
          <p14:tracePt t="10225" x="1198563" y="3340100"/>
          <p14:tracePt t="10235" x="1223963" y="3330575"/>
          <p14:tracePt t="10239" x="1241425" y="3330575"/>
          <p14:tracePt t="10246" x="1241425" y="3322638"/>
          <p14:tracePt t="10255" x="1249363" y="3322638"/>
          <p14:tracePt t="10262" x="1257300" y="3322638"/>
          <p14:tracePt t="10278" x="1266825" y="3322638"/>
          <p14:tracePt t="10287" x="1282700" y="3330575"/>
          <p14:tracePt t="10295" x="1300163" y="3340100"/>
          <p14:tracePt t="10303" x="1317625" y="3340100"/>
          <p14:tracePt t="10308" x="1325563" y="3348038"/>
          <p14:tracePt t="10317" x="1333500" y="3355975"/>
          <p14:tracePt t="10324" x="1333500" y="3365500"/>
          <p14:tracePt t="10340" x="1343025" y="3365500"/>
          <p14:tracePt t="10365" x="1343025" y="3382963"/>
          <p14:tracePt t="10372" x="1343025" y="3390900"/>
          <p14:tracePt t="10387" x="1343025" y="3408363"/>
          <p14:tracePt t="10403" x="1350963" y="3416300"/>
          <p14:tracePt t="10411" x="1350963" y="3424238"/>
          <p14:tracePt t="10420" x="1360488" y="3433763"/>
          <p14:tracePt t="10434" x="1360488" y="3449638"/>
          <p14:tracePt t="10441" x="1368425" y="3459163"/>
          <p14:tracePt t="10449" x="1376363" y="3459163"/>
          <p14:tracePt t="10456" x="1376363" y="3475038"/>
          <p14:tracePt t="10465" x="1385888" y="3475038"/>
          <p14:tracePt t="10473" x="1393825" y="3484563"/>
          <p14:tracePt t="10481" x="1411288" y="3502025"/>
          <p14:tracePt t="10489" x="1436688" y="3517900"/>
          <p14:tracePt t="10497" x="1462088" y="3535363"/>
          <p14:tracePt t="10505" x="1477963" y="3535363"/>
          <p14:tracePt t="10511" x="1487488" y="3543300"/>
          <p14:tracePt t="10521" x="1495425" y="3552825"/>
          <p14:tracePt t="10526" x="1504950" y="3560763"/>
          <p14:tracePt t="10550" x="1512888" y="3560763"/>
          <p14:tracePt t="10558" x="1512888" y="3568700"/>
          <p14:tracePt t="10574" x="1520825" y="3578225"/>
          <p14:tracePt t="10580" x="1520825" y="3586163"/>
          <p14:tracePt t="17447" x="1589088" y="3552825"/>
          <p14:tracePt t="17452" x="1682750" y="3527425"/>
          <p14:tracePt t="17461" x="1793875" y="3475038"/>
          <p14:tracePt t="17470" x="1928813" y="3424238"/>
          <p14:tracePt t="17477" x="2098675" y="3348038"/>
          <p14:tracePt t="17485" x="2311400" y="3254375"/>
          <p14:tracePt t="17493" x="2582863" y="3152775"/>
          <p14:tracePt t="17501" x="2855913" y="3033713"/>
          <p14:tracePt t="17509" x="3127375" y="2940050"/>
          <p14:tracePt t="17515" x="3390900" y="2838450"/>
          <p14:tracePt t="17524" x="3636963" y="2736850"/>
          <p14:tracePt t="17531" x="3849688" y="2625725"/>
          <p14:tracePt t="17541" x="4130675" y="2489200"/>
          <p14:tracePt t="17547" x="4325938" y="2387600"/>
          <p14:tracePt t="17555" x="4478338" y="2319338"/>
          <p14:tracePt t="17563" x="4622800" y="2243138"/>
          <p14:tracePt t="17571" x="4810125" y="2159000"/>
          <p14:tracePt t="17578" x="4946650" y="2082800"/>
          <p14:tracePt t="17584" x="5064125" y="2014538"/>
          <p14:tracePt t="17592" x="5175250" y="1920875"/>
          <p14:tracePt t="17600" x="5276850" y="1819275"/>
          <p14:tracePt t="17608" x="5387975" y="1725613"/>
          <p14:tracePt t="17616" x="5481638" y="1649413"/>
          <p14:tracePt t="17624" x="5575300" y="1563688"/>
          <p14:tracePt t="17632" x="5676900" y="1495425"/>
          <p14:tracePt t="17640" x="5778500" y="1427163"/>
          <p14:tracePt t="17649" x="5889625" y="1376363"/>
          <p14:tracePt t="17655" x="5999163" y="1333500"/>
          <p14:tracePt t="17662" x="6118225" y="1282700"/>
          <p14:tracePt t="17671" x="6254750" y="1223963"/>
          <p14:tracePt t="17679" x="6407150" y="1130300"/>
          <p14:tracePt t="17688" x="6586538" y="1019175"/>
          <p14:tracePt t="17694" x="6705600" y="942975"/>
          <p14:tracePt t="17702" x="6781800" y="874713"/>
          <p14:tracePt t="17710" x="6815138" y="841375"/>
          <p14:tracePt t="17719" x="6824663" y="815975"/>
          <p14:tracePt t="17724" x="6832600" y="808038"/>
          <p14:tracePt t="17781" x="6840538" y="798513"/>
          <p14:tracePt t="17789" x="6850063" y="773113"/>
          <p14:tracePt t="17795" x="6850063" y="755650"/>
          <p14:tracePt t="17805" x="6858000" y="730250"/>
          <p14:tracePt t="17811" x="6865938" y="722313"/>
          <p14:tracePt t="17820" x="6875463" y="722313"/>
          <p14:tracePt t="19521" x="6840538" y="765175"/>
          <p14:tracePt t="19529" x="6789738" y="833438"/>
          <p14:tracePt t="19536" x="6746875" y="892175"/>
          <p14:tracePt t="19544" x="6705600" y="968375"/>
          <p14:tracePt t="19555" x="6662738" y="1036638"/>
          <p14:tracePt t="19560" x="6602413" y="1130300"/>
          <p14:tracePt t="19567" x="6543675" y="1216025"/>
          <p14:tracePt t="19575" x="6483350" y="1308100"/>
          <p14:tracePt t="19583" x="6432550" y="1401763"/>
          <p14:tracePt t="19591" x="6391275" y="1477963"/>
          <p14:tracePt t="19599" x="6338888" y="1571625"/>
          <p14:tracePt t="19608" x="6280150" y="1657350"/>
          <p14:tracePt t="19614" x="6237288" y="1751013"/>
          <p14:tracePt t="19625" x="6178550" y="1844675"/>
          <p14:tracePt t="19631" x="6127750" y="1928813"/>
          <p14:tracePt t="19638" x="6076950" y="2022475"/>
          <p14:tracePt t="19644" x="6034088" y="2116138"/>
          <p14:tracePt t="19653" x="5991225" y="2174875"/>
          <p14:tracePt t="19660" x="5957888" y="2243138"/>
          <p14:tracePt t="19669" x="5932488" y="2278063"/>
          <p14:tracePt t="19676" x="5897563" y="2311400"/>
          <p14:tracePt t="19684" x="5854700" y="2354263"/>
          <p14:tracePt t="19692" x="5821363" y="2387600"/>
          <p14:tracePt t="19700" x="5753100" y="2430463"/>
          <p14:tracePt t="19706" x="5702300" y="2473325"/>
          <p14:tracePt t="19714" x="5634038" y="2532063"/>
          <p14:tracePt t="19723" x="5583238" y="2566988"/>
          <p14:tracePt t="19731" x="5532438" y="2625725"/>
          <p14:tracePt t="19739" x="5489575" y="2676525"/>
          <p14:tracePt t="19747" x="5430838" y="2736850"/>
          <p14:tracePt t="19755" x="5370513" y="2805113"/>
          <p14:tracePt t="19763" x="5337175" y="2846388"/>
          <p14:tracePt t="19771" x="5294313" y="2897188"/>
          <p14:tracePt t="19776" x="5226050" y="2957513"/>
          <p14:tracePt t="19785" x="5157788" y="3025775"/>
          <p14:tracePt t="19793" x="5081588" y="3094038"/>
          <p14:tracePt t="19801" x="4979988" y="3186113"/>
          <p14:tracePt t="19809" x="4868863" y="3279775"/>
          <p14:tracePt t="19817" x="4767263" y="3355975"/>
          <p14:tracePt t="19825" x="4657725" y="3433763"/>
          <p14:tracePt t="19833" x="4597400" y="3475038"/>
          <p14:tracePt t="19841" x="4503738" y="3527425"/>
          <p14:tracePt t="19847" x="4445000" y="3552825"/>
          <p14:tracePt t="19855" x="4351338" y="3586163"/>
          <p14:tracePt t="19863" x="4275138" y="3619500"/>
          <p14:tracePt t="19871" x="4189413" y="3654425"/>
          <p14:tracePt t="19878" x="4113213" y="3679825"/>
          <p14:tracePt t="19889" x="4037013" y="3705225"/>
          <p14:tracePt t="19895" x="3976688" y="3738563"/>
          <p14:tracePt t="19905" x="3908425" y="3773488"/>
          <p14:tracePt t="19908" x="3849688" y="3798888"/>
          <p14:tracePt t="19917" x="3790950" y="3824288"/>
          <p14:tracePt t="19926" x="3722688" y="3841750"/>
          <p14:tracePt t="19933" x="3662363" y="3849688"/>
          <p14:tracePt t="19942" x="3603625" y="3875088"/>
          <p14:tracePt t="19948" x="3560763" y="3892550"/>
          <p14:tracePt t="19956" x="3509963" y="3900488"/>
          <p14:tracePt t="19964" x="3475038" y="3908425"/>
          <p14:tracePt t="19973" x="3441700" y="3917950"/>
          <p14:tracePt t="19978" x="3416300" y="3925888"/>
          <p14:tracePt t="19987" x="3365500" y="3935413"/>
          <p14:tracePt t="19994" x="3330575" y="3943350"/>
          <p14:tracePt t="20004" x="3289300" y="3943350"/>
          <p14:tracePt t="20010" x="3228975" y="3951288"/>
          <p14:tracePt t="20019" x="3170238" y="3960813"/>
          <p14:tracePt t="20026" x="3135313" y="3968750"/>
          <p14:tracePt t="20034" x="3101975" y="3976688"/>
          <p14:tracePt t="20042" x="3076575" y="3986213"/>
          <p14:tracePt t="20048" x="3041650" y="3994150"/>
          <p14:tracePt t="20056" x="3008313" y="4002088"/>
          <p14:tracePt t="20064" x="2957513" y="4011613"/>
          <p14:tracePt t="20074" x="2914650" y="4044950"/>
          <p14:tracePt t="20081" x="2863850" y="4052888"/>
          <p14:tracePt t="20089" x="2813050" y="4070350"/>
          <p14:tracePt t="20097" x="2770188" y="4105275"/>
          <p14:tracePt t="20104" x="2727325" y="4121150"/>
          <p14:tracePt t="20111" x="2711450" y="4138613"/>
          <p14:tracePt t="20119" x="2686050" y="4146550"/>
          <p14:tracePt t="20127" x="2660650" y="4146550"/>
          <p14:tracePt t="20135" x="2643188" y="4156075"/>
          <p14:tracePt t="20143" x="2643188" y="4171950"/>
          <p14:tracePt t="20150" x="2625725" y="4189413"/>
          <p14:tracePt t="20159" x="2608263" y="4206875"/>
          <p14:tracePt t="20166" x="2582863" y="4214813"/>
          <p14:tracePt t="20174" x="2557463" y="4232275"/>
          <p14:tracePt t="20180" x="2541588" y="4249738"/>
          <p14:tracePt t="20189" x="2516188" y="4257675"/>
          <p14:tracePt t="20197" x="2489200" y="4275138"/>
          <p14:tracePt t="20205" x="2463800" y="4283075"/>
          <p14:tracePt t="20213" x="2438400" y="4291013"/>
          <p14:tracePt t="20222" x="2413000" y="4300538"/>
          <p14:tracePt t="20228" x="2379663" y="4308475"/>
          <p14:tracePt t="20239" x="2354263" y="4308475"/>
          <p14:tracePt t="20244" x="2319338" y="4316413"/>
          <p14:tracePt t="20250" x="2303463" y="4316413"/>
          <p14:tracePt t="20258" x="2278063" y="4316413"/>
          <p14:tracePt t="20266" x="2252663" y="4316413"/>
          <p14:tracePt t="20282" x="2243138" y="4316413"/>
          <p14:tracePt t="20291" x="2235200" y="4316413"/>
          <p14:tracePt t="20307" x="2227263" y="4316413"/>
          <p14:tracePt t="20312" x="2209800" y="4308475"/>
          <p14:tracePt t="20321" x="2200275" y="4300538"/>
          <p14:tracePt t="20329" x="2184400" y="4300538"/>
          <p14:tracePt t="20338" x="2166938" y="4300538"/>
          <p14:tracePt t="20352" x="2149475" y="4291013"/>
          <p14:tracePt t="20360" x="2141538" y="4291013"/>
          <p14:tracePt t="20376" x="2133600" y="4291013"/>
          <p14:tracePt t="20397" x="2124075" y="4291013"/>
          <p14:tracePt t="20414" x="2116138" y="4291013"/>
          <p14:tracePt t="20546" x="2141538" y="4291013"/>
          <p14:tracePt t="20562" x="2149475" y="4291013"/>
          <p14:tracePt t="20570" x="2166938" y="4291013"/>
          <p14:tracePt t="20577" x="2184400" y="4291013"/>
          <p14:tracePt t="20584" x="2209800" y="4291013"/>
          <p14:tracePt t="20592" x="2227263" y="4291013"/>
          <p14:tracePt t="20600" x="2252663" y="4283075"/>
          <p14:tracePt t="20609" x="2278063" y="4283075"/>
          <p14:tracePt t="20617" x="2303463" y="4275138"/>
          <p14:tracePt t="20625" x="2319338" y="4275138"/>
          <p14:tracePt t="20633" x="2336800" y="4275138"/>
          <p14:tracePt t="20641" x="2344738" y="4265613"/>
          <p14:tracePt t="20646" x="2362200" y="4265613"/>
          <p14:tracePt t="20655" x="2387600" y="4265613"/>
          <p14:tracePt t="20663" x="2387600" y="4257675"/>
          <p14:tracePt t="20671" x="2405063" y="4257675"/>
          <p14:tracePt t="20678" x="2430463" y="4249738"/>
          <p14:tracePt t="20688" x="2438400" y="4249738"/>
          <p14:tracePt t="20695" x="2463800" y="4240213"/>
          <p14:tracePt t="20703" x="2489200" y="4240213"/>
          <p14:tracePt t="20711" x="2498725" y="4240213"/>
          <p14:tracePt t="20717" x="2516188" y="4232275"/>
          <p14:tracePt t="20725" x="2524125" y="4232275"/>
          <p14:tracePt t="20733" x="2532063" y="4224338"/>
          <p14:tracePt t="20749" x="2541588" y="4224338"/>
          <p14:tracePt t="20758" x="2549525" y="4224338"/>
          <p14:tracePt t="20943" x="2524125" y="4224338"/>
          <p14:tracePt t="20952" x="2481263" y="4224338"/>
          <p14:tracePt t="20959" x="2438400" y="4224338"/>
          <p14:tracePt t="20967" x="2387600" y="4224338"/>
          <p14:tracePt t="20975" x="2328863" y="4214813"/>
          <p14:tracePt t="20982" x="2278063" y="4214813"/>
          <p14:tracePt t="20990" x="2243138" y="4214813"/>
          <p14:tracePt t="20996" x="2209800" y="4214813"/>
          <p14:tracePt t="21004" x="2184400" y="4206875"/>
          <p14:tracePt t="21012" x="2166938" y="4206875"/>
          <p14:tracePt t="21021" x="2159000" y="4206875"/>
          <p14:tracePt t="21028" x="2149475" y="4206875"/>
          <p14:tracePt t="24214" x="2166938" y="4197350"/>
          <p14:tracePt t="24222" x="2200275" y="4189413"/>
          <p14:tracePt t="24230" x="2217738" y="4181475"/>
          <p14:tracePt t="24239" x="2243138" y="4171950"/>
          <p14:tracePt t="24247" x="2268538" y="4171950"/>
          <p14:tracePt t="24257" x="2303463" y="4164013"/>
          <p14:tracePt t="24263" x="2344738" y="4164013"/>
          <p14:tracePt t="24272" x="2387600" y="4164013"/>
          <p14:tracePt t="24278" x="2430463" y="4164013"/>
          <p14:tracePt t="24285" x="2481263" y="4181475"/>
          <p14:tracePt t="24293" x="2506663" y="4181475"/>
          <p14:tracePt t="24301" x="2541588" y="4181475"/>
          <p14:tracePt t="24309" x="2566988" y="4181475"/>
          <p14:tracePt t="24317" x="2600325" y="4181475"/>
          <p14:tracePt t="24325" x="2625725" y="4181475"/>
          <p14:tracePt t="24333" x="2660650" y="4181475"/>
          <p14:tracePt t="24339" x="2701925" y="4189413"/>
          <p14:tracePt t="24346" x="2752725" y="4197350"/>
          <p14:tracePt t="24355" x="2787650" y="4206875"/>
          <p14:tracePt t="24362" x="2830513" y="4214813"/>
          <p14:tracePt t="24371" x="2863850" y="4224338"/>
          <p14:tracePt t="24379" x="2897188" y="4240213"/>
          <p14:tracePt t="24388" x="2922588" y="4249738"/>
          <p14:tracePt t="24394" x="2949575" y="4275138"/>
          <p14:tracePt t="24400" x="2957513" y="4291013"/>
          <p14:tracePt t="24410" x="2974975" y="4316413"/>
          <p14:tracePt t="24417" x="2982913" y="4341813"/>
          <p14:tracePt t="24427" x="2990850" y="4368800"/>
          <p14:tracePt t="24432" x="3000375" y="4384675"/>
          <p14:tracePt t="24441" x="3008313" y="4419600"/>
          <p14:tracePt t="24448" x="3016250" y="4445000"/>
          <p14:tracePt t="24457" x="3025775" y="4470400"/>
          <p14:tracePt t="24464" x="3033713" y="4486275"/>
          <p14:tracePt t="24470" x="3033713" y="4521200"/>
          <p14:tracePt t="24478" x="3041650" y="4554538"/>
          <p14:tracePt t="24486" x="3051175" y="4597400"/>
          <p14:tracePt t="24494" x="3059113" y="4648200"/>
          <p14:tracePt t="24503" x="3059113" y="4708525"/>
          <p14:tracePt t="24510" x="3059113" y="4759325"/>
          <p14:tracePt t="24518" x="3059113" y="4818063"/>
          <p14:tracePt t="24526" x="3059113" y="4868863"/>
          <p14:tracePt t="24534" x="3059113" y="4911725"/>
          <p14:tracePt t="24541" x="3059113" y="4954588"/>
          <p14:tracePt t="24548" x="3059113" y="5013325"/>
          <p14:tracePt t="24558" x="3067050" y="5056188"/>
          <p14:tracePt t="24564" x="3076575" y="5091113"/>
          <p14:tracePt t="24573" x="3084513" y="5116513"/>
          <p14:tracePt t="24580" x="3084513" y="5141913"/>
          <p14:tracePt t="24589" x="3084513" y="5149850"/>
          <p14:tracePt t="24596" x="3076575" y="5167313"/>
          <p14:tracePt t="24602" x="3067050" y="5183188"/>
          <p14:tracePt t="24610" x="3059113" y="5200650"/>
          <p14:tracePt t="24618" x="3051175" y="5226050"/>
          <p14:tracePt t="24626" x="3051175" y="5243513"/>
          <p14:tracePt t="24635" x="3041650" y="5268913"/>
          <p14:tracePt t="24643" x="3033713" y="5276850"/>
          <p14:tracePt t="24651" x="3025775" y="5302250"/>
          <p14:tracePt t="24659" x="3016250" y="5327650"/>
          <p14:tracePt t="24667" x="3008313" y="5353050"/>
          <p14:tracePt t="24673" x="3000375" y="5370513"/>
          <p14:tracePt t="24680" x="2990850" y="5395913"/>
          <p14:tracePt t="24688" x="2982913" y="5413375"/>
          <p14:tracePt t="24696" x="2974975" y="5438775"/>
          <p14:tracePt t="24712" x="2965450" y="5446713"/>
          <p14:tracePt t="24720" x="2957513" y="5456238"/>
          <p14:tracePt t="24736" x="2949575" y="5472113"/>
          <p14:tracePt t="24742" x="2940050" y="5481638"/>
          <p14:tracePt t="24750" x="2932113" y="5489575"/>
          <p14:tracePt t="24758" x="2922588" y="5507038"/>
          <p14:tracePt t="24766" x="2922588" y="5514975"/>
          <p14:tracePt t="24774" x="2914650" y="5524500"/>
          <p14:tracePt t="24782" x="2906713" y="5532438"/>
          <p14:tracePt t="24790" x="2906713" y="5540375"/>
          <p14:tracePt t="24798" x="2897188" y="5540375"/>
          <p14:tracePt t="24807" x="2889250" y="5549900"/>
          <p14:tracePt t="24812" x="2881313" y="5557838"/>
          <p14:tracePt t="24821" x="2881313" y="5565775"/>
          <p14:tracePt t="24828" x="2871788" y="5575300"/>
          <p14:tracePt t="24837" x="2871788" y="5583238"/>
          <p14:tracePt t="24845" x="2863850" y="5591175"/>
          <p14:tracePt t="24853" x="2855913" y="5600700"/>
          <p14:tracePt t="24861" x="2855913" y="5608638"/>
          <p14:tracePt t="24877" x="2846388" y="5616575"/>
          <p14:tracePt t="24883" x="2846388" y="5626100"/>
          <p14:tracePt t="24891" x="2846388" y="5634038"/>
          <p14:tracePt t="24898" x="2838450" y="5634038"/>
          <p14:tracePt t="24906" x="2838450" y="5641975"/>
          <p14:tracePt t="24923" x="2838450" y="5651500"/>
          <p14:tracePt t="24976" x="2838450" y="5659438"/>
          <p14:tracePt t="24985" x="2838450" y="5668963"/>
          <p14:tracePt t="24993" x="2838450" y="5676900"/>
          <p14:tracePt t="25009" x="2838450" y="5684838"/>
          <p14:tracePt t="28226" x="2855913" y="5676900"/>
          <p14:tracePt t="28232" x="2881313" y="5668963"/>
          <p14:tracePt t="28240" x="2906713" y="5641975"/>
          <p14:tracePt t="28248" x="2940050" y="5626100"/>
          <p14:tracePt t="28258" x="2990850" y="5591175"/>
          <p14:tracePt t="28265" x="3059113" y="5549900"/>
          <p14:tracePt t="28275" x="3109913" y="5507038"/>
          <p14:tracePt t="28280" x="3144838" y="5472113"/>
          <p14:tracePt t="28290" x="3186113" y="5438775"/>
          <p14:tracePt t="28295" x="3211513" y="5405438"/>
          <p14:tracePt t="28303" x="3238500" y="5370513"/>
          <p14:tracePt t="28311" x="3263900" y="5327650"/>
          <p14:tracePt t="28319" x="3297238" y="5294313"/>
          <p14:tracePt t="28327" x="3322638" y="5260975"/>
          <p14:tracePt t="28335" x="3348038" y="5218113"/>
          <p14:tracePt t="28344" x="3373438" y="5183188"/>
          <p14:tracePt t="28351" x="3408363" y="5149850"/>
          <p14:tracePt t="28358" x="3433763" y="5081588"/>
          <p14:tracePt t="28365" x="3467100" y="5038725"/>
          <p14:tracePt t="28375" x="3492500" y="4972050"/>
          <p14:tracePt t="28382" x="3509963" y="4911725"/>
          <p14:tracePt t="28389" x="3517900" y="4852988"/>
          <p14:tracePt t="28397" x="3527425" y="4792663"/>
          <p14:tracePt t="28404" x="3535363" y="4749800"/>
          <p14:tracePt t="28412" x="3535363" y="4716463"/>
          <p14:tracePt t="28420" x="3543300" y="4683125"/>
          <p14:tracePt t="28428" x="3543300" y="4648200"/>
          <p14:tracePt t="28434" x="3552825" y="4622800"/>
          <p14:tracePt t="28442" x="3552825" y="4572000"/>
          <p14:tracePt t="28450" x="3552825" y="4529138"/>
          <p14:tracePt t="28458" x="3552825" y="4495800"/>
          <p14:tracePt t="28466" x="3543300" y="4470400"/>
          <p14:tracePt t="28475" x="3535363" y="4435475"/>
          <p14:tracePt t="28482" x="3527425" y="4410075"/>
          <p14:tracePt t="28491" x="3517900" y="4384675"/>
          <p14:tracePt t="28496" x="3517900" y="4368800"/>
          <p14:tracePt t="28504" x="3509963" y="4351338"/>
          <p14:tracePt t="28512" x="3502025" y="4325938"/>
          <p14:tracePt t="28520" x="3502025" y="4308475"/>
          <p14:tracePt t="28528" x="3475038" y="4291013"/>
          <p14:tracePt t="28535" x="3449638" y="4283075"/>
          <p14:tracePt t="28544" x="3424238" y="4257675"/>
          <p14:tracePt t="28552" x="3398838" y="4232275"/>
          <p14:tracePt t="28559" x="3373438" y="4189413"/>
          <p14:tracePt t="28565" x="3340100" y="4146550"/>
          <p14:tracePt t="28574" x="3314700" y="4095750"/>
          <p14:tracePt t="28581" x="3271838" y="4052888"/>
          <p14:tracePt t="28591" x="3254375" y="4027488"/>
          <p14:tracePt t="28598" x="3228975" y="4011613"/>
          <p14:tracePt t="28606" x="3221038" y="4002088"/>
          <p14:tracePt t="28614" x="3211513" y="3994150"/>
          <p14:tracePt t="28622" x="3211513" y="3986213"/>
          <p14:tracePt t="28755" x="3211513" y="3994150"/>
          <p14:tracePt t="28763" x="3238500" y="4019550"/>
          <p14:tracePt t="28771" x="3289300" y="4044950"/>
          <p14:tracePt t="28777" x="3322638" y="4079875"/>
          <p14:tracePt t="28785" x="3373438" y="4105275"/>
          <p14:tracePt t="28795" x="3408363" y="4130675"/>
          <p14:tracePt t="28801" x="3459163" y="4171950"/>
          <p14:tracePt t="28810" x="3509963" y="4206875"/>
          <p14:tracePt t="28817" x="3552825" y="4240213"/>
          <p14:tracePt t="28825" x="3578225" y="4283075"/>
          <p14:tracePt t="28832" x="3603625" y="4316413"/>
          <p14:tracePt t="28839" x="3619500" y="4368800"/>
          <p14:tracePt t="28846" x="3646488" y="4410075"/>
          <p14:tracePt t="28855" x="3662363" y="4470400"/>
          <p14:tracePt t="28862" x="3671888" y="4529138"/>
          <p14:tracePt t="28870" x="3679825" y="4589463"/>
          <p14:tracePt t="28878" x="3697288" y="4648200"/>
          <p14:tracePt t="28886" x="3705225" y="4683125"/>
          <p14:tracePt t="28893" x="3705225" y="4716463"/>
          <p14:tracePt t="28901" x="3705225" y="4749800"/>
          <p14:tracePt t="28908" x="3705225" y="4775200"/>
          <p14:tracePt t="28915" x="3705225" y="4810125"/>
          <p14:tracePt t="28924" x="3705225" y="4843463"/>
          <p14:tracePt t="28932" x="3705225" y="4878388"/>
          <p14:tracePt t="28941" x="3705225" y="4911725"/>
          <p14:tracePt t="28957" x="3687763" y="4972050"/>
          <p14:tracePt t="28964" x="3679825" y="4997450"/>
          <p14:tracePt t="28970" x="3671888" y="5030788"/>
          <p14:tracePt t="28978" x="3662363" y="5056188"/>
          <p14:tracePt t="28986" x="3654425" y="5064125"/>
          <p14:tracePt t="28994" x="3646488" y="5099050"/>
          <p14:tracePt t="29003" x="3636963" y="5124450"/>
          <p14:tracePt t="29012" x="3629025" y="5157788"/>
          <p14:tracePt t="29019" x="3619500" y="5175250"/>
          <p14:tracePt t="29029" x="3611563" y="5200650"/>
          <p14:tracePt t="29035" x="3611563" y="5218113"/>
          <p14:tracePt t="29045" x="3603625" y="5235575"/>
          <p14:tracePt t="29048" x="3594100" y="5235575"/>
          <p14:tracePt t="29058" x="3586163" y="5243513"/>
          <p14:tracePt t="29065" x="3578225" y="5260975"/>
          <p14:tracePt t="29074" x="3578225" y="5268913"/>
          <p14:tracePt t="29081" x="3578225" y="5286375"/>
          <p14:tracePt t="29089" x="3568700" y="5286375"/>
          <p14:tracePt t="29097" x="3560763" y="5294313"/>
          <p14:tracePt t="29106" x="3560763" y="5302250"/>
          <p14:tracePt t="29112" x="3560763" y="5311775"/>
          <p14:tracePt t="29118" x="3552825" y="5311775"/>
          <p14:tracePt t="29127" x="3552825" y="5319713"/>
          <p14:tracePt t="29143" x="3543300" y="5327650"/>
          <p14:tracePt t="29158" x="3535363" y="5337175"/>
          <p14:tracePt t="29167" x="3535363" y="5345113"/>
          <p14:tracePt t="29174" x="3535363" y="5353050"/>
          <p14:tracePt t="29189" x="3527425" y="5362575"/>
          <p14:tracePt t="29197" x="3527425" y="5370513"/>
          <p14:tracePt t="29213" x="3517900" y="5370513"/>
          <p14:tracePt t="34235" x="3527425" y="5370513"/>
          <p14:tracePt t="34242" x="3552825" y="5362575"/>
          <p14:tracePt t="34249" x="3568700" y="5345113"/>
          <p14:tracePt t="34257" x="3594100" y="5319713"/>
          <p14:tracePt t="34264" x="3636963" y="5294313"/>
          <p14:tracePt t="34272" x="3697288" y="5251450"/>
          <p14:tracePt t="34281" x="3773488" y="5192713"/>
          <p14:tracePt t="34289" x="3867150" y="5141913"/>
          <p14:tracePt t="34297" x="3968750" y="5081588"/>
          <p14:tracePt t="34305" x="4079875" y="5013325"/>
          <p14:tracePt t="34311" x="4181475" y="4937125"/>
          <p14:tracePt t="34319" x="4300538" y="4868863"/>
          <p14:tracePt t="34329" x="4435475" y="4792663"/>
          <p14:tracePt t="34335" x="4554538" y="4724400"/>
          <p14:tracePt t="34344" x="4673600" y="4673600"/>
          <p14:tracePt t="34351" x="4784725" y="4640263"/>
          <p14:tracePt t="34360" x="4903788" y="4630738"/>
          <p14:tracePt t="34366" x="5013325" y="4622800"/>
          <p14:tracePt t="34376" x="5141913" y="4605338"/>
          <p14:tracePt t="34381" x="5268913" y="4597400"/>
          <p14:tracePt t="34389" x="5370513" y="4564063"/>
          <p14:tracePt t="34397" x="5472113" y="4538663"/>
          <p14:tracePt t="34405" x="5565775" y="4503738"/>
          <p14:tracePt t="34413" x="5641975" y="4486275"/>
          <p14:tracePt t="34421" x="5702300" y="4452938"/>
          <p14:tracePt t="34431" x="5788025" y="4427538"/>
          <p14:tracePt t="34437" x="5864225" y="4402138"/>
          <p14:tracePt t="34447" x="5932488" y="4368800"/>
          <p14:tracePt t="34451" x="5973763" y="4351338"/>
          <p14:tracePt t="34461" x="6042025" y="4316413"/>
          <p14:tracePt t="34467" x="6076950" y="4308475"/>
          <p14:tracePt t="34475" x="6118225" y="4291013"/>
          <p14:tracePt t="34483" x="6153150" y="4283075"/>
          <p14:tracePt t="34491" x="6186488" y="4275138"/>
          <p14:tracePt t="34500" x="6221413" y="4265613"/>
          <p14:tracePt t="34507" x="6254750" y="4257675"/>
          <p14:tracePt t="34514" x="6272213" y="4257675"/>
          <p14:tracePt t="34520" x="6297613" y="4249738"/>
          <p14:tracePt t="34528" x="6323013" y="4240213"/>
          <p14:tracePt t="34536" x="6348413" y="4240213"/>
          <p14:tracePt t="34546" x="6373813" y="4232275"/>
          <p14:tracePt t="34553" x="6424613" y="4224338"/>
          <p14:tracePt t="34562" x="6483350" y="4214813"/>
          <p14:tracePt t="34569" x="6543675" y="4197350"/>
          <p14:tracePt t="34577" x="6602413" y="4181475"/>
          <p14:tracePt t="34582" x="6662738" y="4171950"/>
          <p14:tracePt t="34592" x="6721475" y="4164013"/>
          <p14:tracePt t="34599" x="6764338" y="4156075"/>
          <p14:tracePt t="34606" x="6824663" y="4156075"/>
          <p14:tracePt t="34615" x="6883400" y="4146550"/>
          <p14:tracePt t="34623" x="6916738" y="4138613"/>
          <p14:tracePt t="34630" x="6951663" y="4130675"/>
          <p14:tracePt t="34639" x="6985000" y="4130675"/>
          <p14:tracePt t="34646" x="7019925" y="4121150"/>
          <p14:tracePt t="34652" x="7045325" y="4113213"/>
          <p14:tracePt t="34662" x="7096125" y="4113213"/>
          <p14:tracePt t="34669" x="7138988" y="4113213"/>
          <p14:tracePt t="34677" x="7164388" y="4113213"/>
          <p14:tracePt t="34685" x="7205663" y="4113213"/>
          <p14:tracePt t="34693" x="7240588" y="4113213"/>
          <p14:tracePt t="34701" x="7273925" y="4113213"/>
          <p14:tracePt t="34711" x="7308850" y="4113213"/>
          <p14:tracePt t="34716" x="7324725" y="4113213"/>
          <p14:tracePt t="34723" x="7350125" y="4113213"/>
          <p14:tracePt t="34731" x="7367588" y="4113213"/>
          <p14:tracePt t="34739" x="7367588" y="4121150"/>
          <p14:tracePt t="34747" x="7392988" y="4121150"/>
          <p14:tracePt t="34755" x="7427913" y="4146550"/>
          <p14:tracePt t="34763" x="7453313" y="4171950"/>
          <p14:tracePt t="34771" x="7478713" y="4197350"/>
          <p14:tracePt t="34780" x="7504113" y="4214813"/>
          <p14:tracePt t="34785" x="7521575" y="4240213"/>
          <p14:tracePt t="34793" x="7546975" y="4265613"/>
          <p14:tracePt t="34801" x="7562850" y="4291013"/>
          <p14:tracePt t="34811" x="7588250" y="4308475"/>
          <p14:tracePt t="34817" x="7613650" y="4316413"/>
          <p14:tracePt t="34825" x="7648575" y="4333875"/>
          <p14:tracePt t="34833" x="7673975" y="4351338"/>
          <p14:tracePt t="34840" x="7691438" y="4359275"/>
          <p14:tracePt t="34849" x="7699375" y="4368800"/>
          <p14:tracePt t="34854" x="7707313" y="4376738"/>
          <p14:tracePt t="34870" x="7716838" y="4384675"/>
          <p14:tracePt t="34879" x="7732713" y="4402138"/>
          <p14:tracePt t="34887" x="7750175" y="4419600"/>
          <p14:tracePt t="34896" x="7767638" y="4445000"/>
          <p14:tracePt t="34903" x="7793038" y="4470400"/>
          <p14:tracePt t="34910" x="7818438" y="4486275"/>
          <p14:tracePt t="34919" x="7835900" y="4495800"/>
          <p14:tracePt t="34925" x="7851775" y="4503738"/>
          <p14:tracePt t="34941" x="7861300" y="4503738"/>
          <p14:tracePt t="41849" x="7869238" y="4503738"/>
          <p14:tracePt t="41857" x="7894638" y="4478338"/>
          <p14:tracePt t="41865" x="7937500" y="4452938"/>
          <p14:tracePt t="41873" x="7970838" y="4427538"/>
          <p14:tracePt t="41881" x="8005763" y="4402138"/>
          <p14:tracePt t="41889" x="8047038" y="4368800"/>
          <p14:tracePt t="41896" x="8107363" y="4341813"/>
          <p14:tracePt t="41903" x="8166100" y="4316413"/>
          <p14:tracePt t="41912" x="8218488" y="4291013"/>
          <p14:tracePt t="41920" x="8294688" y="4283075"/>
          <p14:tracePt t="41929" x="8353425" y="4257675"/>
          <p14:tracePt t="41936" x="8388350" y="4249738"/>
          <p14:tracePt t="41945" x="8421688" y="4240213"/>
          <p14:tracePt t="41952" x="8439150" y="4232275"/>
          <p14:tracePt t="41958" x="8464550" y="4232275"/>
          <p14:tracePt t="41966" x="8489950" y="4232275"/>
          <p14:tracePt t="41974" x="8497888" y="4249738"/>
          <p14:tracePt t="41982" x="8507413" y="4275138"/>
          <p14:tracePt t="41990" x="8507413" y="4291013"/>
          <p14:tracePt t="41998" x="8507413" y="4325938"/>
          <p14:tracePt t="42006" x="8507413" y="4359275"/>
          <p14:tracePt t="42014" x="8507413" y="4402138"/>
          <p14:tracePt t="42022" x="8489950" y="4445000"/>
          <p14:tracePt t="42029" x="8480425" y="4495800"/>
          <p14:tracePt t="42036" x="8472488" y="4554538"/>
          <p14:tracePt t="42045" x="8464550" y="4614863"/>
          <p14:tracePt t="42052" x="8464550" y="4673600"/>
          <p14:tracePt t="42061" x="8464550" y="4724400"/>
          <p14:tracePt t="42068" x="8464550" y="4784725"/>
          <p14:tracePt t="42077" x="8472488" y="4843463"/>
          <p14:tracePt t="42085" x="8480425" y="4878388"/>
          <p14:tracePt t="42092" x="8489950" y="4911725"/>
          <p14:tracePt t="42099" x="8489950" y="4937125"/>
          <p14:tracePt t="42107" x="8489950" y="4954588"/>
          <p14:tracePt t="42115" x="8489950" y="4979988"/>
          <p14:tracePt t="42123" x="8489950" y="4997450"/>
          <p14:tracePt t="42131" x="8489950" y="5013325"/>
          <p14:tracePt t="42139" x="8480425" y="5038725"/>
          <p14:tracePt t="42146" x="8480425" y="5064125"/>
          <p14:tracePt t="42155" x="8472488" y="5081588"/>
          <p14:tracePt t="42164" x="8464550" y="5091113"/>
          <p14:tracePt t="42168" x="8455025" y="5106988"/>
          <p14:tracePt t="42176" x="8447088" y="5124450"/>
          <p14:tracePt t="42184" x="8439150" y="5124450"/>
          <p14:tracePt t="42193" x="8439150" y="5132388"/>
          <p14:tracePt t="42200" x="8439150" y="5141913"/>
          <p14:tracePt t="42209" x="8429625" y="5149850"/>
          <p14:tracePt t="42218" x="8421688" y="5149850"/>
          <p14:tracePt t="42225" x="8421688" y="5157788"/>
          <p14:tracePt t="42230" x="8413750" y="5175250"/>
          <p14:tracePt t="42238" x="8396288" y="5183188"/>
          <p14:tracePt t="42247" x="8378825" y="5208588"/>
          <p14:tracePt t="42255" x="8362950" y="5235575"/>
          <p14:tracePt t="42264" x="8353425" y="5251450"/>
          <p14:tracePt t="42271" x="8335963" y="5276850"/>
          <p14:tracePt t="42281" x="8310563" y="5294313"/>
          <p14:tracePt t="42287" x="8302625" y="5311775"/>
          <p14:tracePt t="42297" x="8285163" y="5327650"/>
          <p14:tracePt t="42300" x="8269288" y="5353050"/>
          <p14:tracePt t="42308" x="8243888" y="5380038"/>
          <p14:tracePt t="42316" x="8226425" y="5387975"/>
          <p14:tracePt t="42324" x="8201025" y="5405438"/>
          <p14:tracePt t="42332" x="8175625" y="5421313"/>
          <p14:tracePt t="42340" x="8150225" y="5430838"/>
          <p14:tracePt t="42348" x="8124825" y="5446713"/>
          <p14:tracePt t="42356" x="8107363" y="5456238"/>
          <p14:tracePt t="42365" x="8081963" y="5464175"/>
          <p14:tracePt t="42371" x="8064500" y="5472113"/>
          <p14:tracePt t="42381" x="8039100" y="5481638"/>
          <p14:tracePt t="42386" x="8031163" y="5481638"/>
          <p14:tracePt t="42397" x="8013700" y="5489575"/>
          <p14:tracePt t="42403" x="7988300" y="5497513"/>
          <p14:tracePt t="42411" x="7980363" y="5507038"/>
          <p14:tracePt t="42419" x="7962900" y="5514975"/>
          <p14:tracePt t="42427" x="7937500" y="5524500"/>
          <p14:tracePt t="42433" x="7912100" y="5532438"/>
          <p14:tracePt t="42440" x="7902575" y="5540375"/>
          <p14:tracePt t="42448" x="7886700" y="5540375"/>
          <p14:tracePt t="42456" x="7869238" y="5549900"/>
          <p14:tracePt t="42465" x="7861300" y="5557838"/>
          <p14:tracePt t="42473" x="7843838" y="5557838"/>
          <p14:tracePt t="42482" x="7826375" y="5565775"/>
          <p14:tracePt t="42488" x="7810500" y="5565775"/>
          <p14:tracePt t="42497" x="7783513" y="5565775"/>
          <p14:tracePt t="42503" x="7758113" y="5575300"/>
          <p14:tracePt t="42511" x="7732713" y="5583238"/>
          <p14:tracePt t="42518" x="7716838" y="5591175"/>
          <p14:tracePt t="42526" x="7691438" y="5591175"/>
          <p14:tracePt t="42535" x="7666038" y="5600700"/>
          <p14:tracePt t="42543" x="7648575" y="5600700"/>
          <p14:tracePt t="42551" x="7623175" y="5608638"/>
          <p14:tracePt t="42558" x="7597775" y="5608638"/>
          <p14:tracePt t="42567" x="7580313" y="5608638"/>
          <p14:tracePt t="42573" x="7562850" y="5608638"/>
          <p14:tracePt t="42581" x="7537450" y="5608638"/>
          <p14:tracePt t="42589" x="7529513" y="5608638"/>
          <p14:tracePt t="42597" x="7504113" y="5608638"/>
          <p14:tracePt t="42605" x="7494588" y="5608638"/>
          <p14:tracePt t="42621" x="7486650" y="5608638"/>
          <p14:tracePt t="42631" x="7478713" y="5608638"/>
          <p14:tracePt t="42977" x="7478713" y="5600700"/>
          <p14:tracePt t="42985" x="7478713" y="5591175"/>
          <p14:tracePt t="51745" x="7469188" y="5591175"/>
          <p14:tracePt t="51753" x="7427913" y="5557838"/>
          <p14:tracePt t="51760" x="7359650" y="5524500"/>
          <p14:tracePt t="51768" x="7299325" y="5489575"/>
          <p14:tracePt t="51776" x="7223125" y="5464175"/>
          <p14:tracePt t="51784" x="7129463" y="5413375"/>
          <p14:tracePt t="51792" x="7045325" y="5380038"/>
          <p14:tracePt t="51800" x="6951663" y="5337175"/>
          <p14:tracePt t="51808" x="6865938" y="5302250"/>
          <p14:tracePt t="51814" x="6815138" y="5286375"/>
          <p14:tracePt t="51822" x="6789738" y="5276850"/>
          <p14:tracePt t="51830" x="6772275" y="5268913"/>
          <p14:tracePt t="51846" x="6756400" y="5268913"/>
          <p14:tracePt t="51862" x="6731000" y="5260975"/>
          <p14:tracePt t="51870" x="6705600" y="5251450"/>
          <p14:tracePt t="51878" x="6670675" y="5235575"/>
          <p14:tracePt t="51885" x="6611938" y="5192713"/>
          <p14:tracePt t="51892" x="6518275" y="5149850"/>
          <p14:tracePt t="51902" x="6424613" y="5081588"/>
          <p14:tracePt t="51908" x="6323013" y="4997450"/>
          <p14:tracePt t="51916" x="6211888" y="4903788"/>
          <p14:tracePt t="51925" x="6092825" y="4792663"/>
          <p14:tracePt t="51933" x="5965825" y="4691063"/>
          <p14:tracePt t="51941" x="5846763" y="4605338"/>
          <p14:tracePt t="51947" x="5668963" y="4529138"/>
          <p14:tracePt t="51954" x="5481638" y="4435475"/>
          <p14:tracePt t="51963" x="5286375" y="4316413"/>
          <p14:tracePt t="51971" x="5091113" y="4214813"/>
          <p14:tracePt t="51979" x="4852988" y="4027488"/>
          <p14:tracePt t="51987" x="4614863" y="3841750"/>
          <p14:tracePt t="51995" x="4376738" y="3646488"/>
          <p14:tracePt t="52003" x="4138613" y="3484563"/>
          <p14:tracePt t="52011" x="3925888" y="3322638"/>
          <p14:tracePt t="52018" x="3687763" y="3135313"/>
          <p14:tracePt t="52025" x="3408363" y="2974975"/>
          <p14:tracePt t="52033" x="3152775" y="2820988"/>
          <p14:tracePt t="52041" x="2871788" y="2660650"/>
          <p14:tracePt t="52051" x="2651125" y="2557463"/>
          <p14:tracePt t="52056" x="2438400" y="2481263"/>
          <p14:tracePt t="52066" x="2286000" y="2413000"/>
          <p14:tracePt t="52073" x="2149475" y="2336800"/>
          <p14:tracePt t="52082" x="2030413" y="2278063"/>
          <p14:tracePt t="52086" x="1920875" y="2209800"/>
          <p14:tracePt t="52095" x="1835150" y="2141538"/>
          <p14:tracePt t="52103" x="1741488" y="2073275"/>
          <p14:tracePt t="52110" x="1649413" y="2005013"/>
          <p14:tracePt t="52119" x="1555750" y="1928813"/>
          <p14:tracePt t="52127" x="1487488" y="1870075"/>
          <p14:tracePt t="52137" x="1427163" y="1801813"/>
          <p14:tracePt t="52143" x="1333500" y="1758950"/>
          <p14:tracePt t="52151" x="1241425" y="1682750"/>
          <p14:tracePt t="52156" x="1138238" y="1614488"/>
          <p14:tracePt t="52165" x="1044575" y="1571625"/>
          <p14:tracePt t="52172" x="952500" y="1530350"/>
          <p14:tracePt t="52181" x="849313" y="1477963"/>
          <p14:tracePt t="52188" x="765175" y="1436688"/>
          <p14:tracePt t="52197" x="671513" y="1393825"/>
          <p14:tracePt t="52205" x="577850" y="1333500"/>
          <p14:tracePt t="52212" x="484188" y="1266825"/>
          <p14:tracePt t="52219" x="382588" y="1189038"/>
          <p14:tracePt t="52226" x="280988" y="1138238"/>
          <p14:tracePt t="52237" x="177800" y="1087438"/>
          <p14:tracePt t="52243" x="68263" y="1028700"/>
        </p14:tracePtLst>
      </p14:laserTrace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Consequences of </a:t>
            </a:r>
            <a:r>
              <a:rPr lang="en-US" dirty="0" err="1"/>
              <a:t>Tacticity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FB6FC34-ADD8-493C-920B-D873BE8AABC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45" y="1219200"/>
            <a:ext cx="3065006" cy="21799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86200" y="1293714"/>
            <a:ext cx="49704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These two structures on the left are </a:t>
            </a:r>
            <a:r>
              <a:rPr lang="en-US" dirty="0" err="1"/>
              <a:t>diastereomers</a:t>
            </a:r>
            <a:r>
              <a:rPr lang="en-US" dirty="0"/>
              <a:t> of each other, and will have different properties.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For example, isotactic polymers will often</a:t>
            </a:r>
          </a:p>
          <a:p>
            <a:pPr algn="ctr"/>
            <a:r>
              <a:rPr lang="en-US" dirty="0"/>
              <a:t>have higher glass transition temperatures (</a:t>
            </a:r>
            <a:r>
              <a:rPr lang="en-US" dirty="0" err="1"/>
              <a:t>T</a:t>
            </a:r>
            <a:r>
              <a:rPr lang="en-US" baseline="-25000" dirty="0" err="1"/>
              <a:t>g</a:t>
            </a:r>
            <a:r>
              <a:rPr lang="en-US" dirty="0" err="1"/>
              <a:t>’s</a:t>
            </a:r>
            <a:r>
              <a:rPr lang="en-US" dirty="0"/>
              <a:t>) and show greater </a:t>
            </a:r>
            <a:r>
              <a:rPr lang="en-US" dirty="0" err="1"/>
              <a:t>crystallinity</a:t>
            </a:r>
            <a:r>
              <a:rPr lang="en-US" dirty="0"/>
              <a:t> compared to non-</a:t>
            </a:r>
            <a:r>
              <a:rPr lang="en-US" dirty="0" err="1"/>
              <a:t>stereoregular</a:t>
            </a:r>
            <a:r>
              <a:rPr lang="en-US" dirty="0"/>
              <a:t> polymers.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81"/>
          <a:stretch/>
        </p:blipFill>
        <p:spPr>
          <a:xfrm>
            <a:off x="516249" y="3733800"/>
            <a:ext cx="4085196" cy="22860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304800" y="3657600"/>
            <a:ext cx="8534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889095" y="3940076"/>
            <a:ext cx="41787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Why the </a:t>
            </a:r>
            <a:r>
              <a:rPr lang="en-US" i="1" dirty="0" err="1"/>
              <a:t>meso</a:t>
            </a:r>
            <a:r>
              <a:rPr lang="en-US" i="1" dirty="0"/>
              <a:t> and racemic names?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Consider Fischer projections of the adjacent </a:t>
            </a:r>
            <a:r>
              <a:rPr lang="en-US" dirty="0" err="1"/>
              <a:t>stereogenic</a:t>
            </a:r>
            <a:r>
              <a:rPr lang="en-US" dirty="0"/>
              <a:t> centers on poly-propylene.  If you envision the polymer chain extending in both directions, you would have either a </a:t>
            </a:r>
            <a:r>
              <a:rPr lang="en-US" dirty="0" err="1"/>
              <a:t>meso</a:t>
            </a:r>
            <a:r>
              <a:rPr lang="en-US" dirty="0"/>
              <a:t> compound or racemic compound.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6249" y="6019800"/>
            <a:ext cx="3979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Meso</a:t>
            </a:r>
            <a:r>
              <a:rPr lang="en-US" dirty="0"/>
              <a:t> form	  Racemic forms</a:t>
            </a:r>
          </a:p>
        </p:txBody>
      </p:sp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A4447DDB-214A-4920-BDF0-2FF51D8B8C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042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9035"/>
    </mc:Choice>
    <mc:Fallback>
      <p:transition spd="slow" advTm="690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29313" x="50800" y="1487488"/>
          <p14:tracePt t="29321" x="111125" y="1487488"/>
          <p14:tracePt t="29330" x="169863" y="1487488"/>
          <p14:tracePt t="29338" x="230188" y="1487488"/>
          <p14:tracePt t="29346" x="288925" y="1487488"/>
          <p14:tracePt t="29354" x="331788" y="1487488"/>
          <p14:tracePt t="29359" x="365125" y="1487488"/>
          <p14:tracePt t="29368" x="390525" y="1495425"/>
          <p14:tracePt t="29376" x="425450" y="1504950"/>
          <p14:tracePt t="29384" x="458788" y="1512888"/>
          <p14:tracePt t="29392" x="492125" y="1520825"/>
          <p14:tracePt t="29401" x="544513" y="1538288"/>
          <p14:tracePt t="29408" x="577850" y="1555750"/>
          <p14:tracePt t="29417" x="611188" y="1563688"/>
          <p14:tracePt t="29424" x="646113" y="1571625"/>
          <p14:tracePt t="29429" x="663575" y="1589088"/>
          <p14:tracePt t="29437" x="696913" y="1597025"/>
          <p14:tracePt t="29445" x="722313" y="1606550"/>
          <p14:tracePt t="29453" x="755650" y="1622425"/>
          <p14:tracePt t="29461" x="790575" y="1649413"/>
          <p14:tracePt t="29469" x="815975" y="1665288"/>
          <p14:tracePt t="29476" x="841375" y="1674813"/>
          <p14:tracePt t="29484" x="866775" y="1690688"/>
          <p14:tracePt t="29490" x="866775" y="1700213"/>
          <p14:tracePt t="29500" x="874713" y="1700213"/>
          <p14:tracePt t="29555" x="874713" y="1708150"/>
          <p14:tracePt t="41084" x="874713" y="1716088"/>
          <p14:tracePt t="41091" x="874713" y="1733550"/>
          <p14:tracePt t="41100" x="858838" y="1758950"/>
          <p14:tracePt t="41106" x="849313" y="1784350"/>
          <p14:tracePt t="41114" x="841375" y="1809750"/>
          <p14:tracePt t="41122" x="823913" y="1819275"/>
          <p14:tracePt t="41129" x="815975" y="1844675"/>
          <p14:tracePt t="41140" x="798513" y="1870075"/>
          <p14:tracePt t="41145" x="790575" y="1895475"/>
          <p14:tracePt t="41154" x="781050" y="1911350"/>
          <p14:tracePt t="41161" x="773113" y="1946275"/>
          <p14:tracePt t="41168" x="765175" y="1971675"/>
          <p14:tracePt t="41175" x="755650" y="1997075"/>
          <p14:tracePt t="41183" x="739775" y="2030413"/>
          <p14:tracePt t="41195" x="722313" y="2065338"/>
          <p14:tracePt t="41199" x="688975" y="2098675"/>
          <p14:tracePt t="41210" x="671513" y="2124075"/>
          <p14:tracePt t="41215" x="663575" y="2149475"/>
          <p14:tracePt t="41225" x="654050" y="2174875"/>
          <p14:tracePt t="41231" x="646113" y="2192338"/>
          <p14:tracePt t="41239" x="636588" y="2217738"/>
          <p14:tracePt t="41245" x="636588" y="2243138"/>
          <p14:tracePt t="41253" x="628650" y="2260600"/>
          <p14:tracePt t="41261" x="628650" y="2286000"/>
          <p14:tracePt t="41269" x="620713" y="2311400"/>
          <p14:tracePt t="41277" x="611188" y="2336800"/>
          <p14:tracePt t="41285" x="603250" y="2354263"/>
          <p14:tracePt t="41293" x="595313" y="2379663"/>
          <p14:tracePt t="41302" x="585788" y="2405063"/>
          <p14:tracePt t="41309" x="577850" y="2430463"/>
          <p14:tracePt t="41315" x="577850" y="2447925"/>
          <p14:tracePt t="41326" x="569913" y="2473325"/>
          <p14:tracePt t="41332" x="569913" y="2498725"/>
          <p14:tracePt t="41339" x="560388" y="2498725"/>
          <p14:tracePt t="41347" x="560388" y="2516188"/>
          <p14:tracePt t="41355" x="560388" y="2524125"/>
          <p14:tracePt t="41363" x="552450" y="2524125"/>
          <p14:tracePt t="41371" x="552450" y="2532063"/>
          <p14:tracePt t="41378" x="552450" y="2541588"/>
          <p14:tracePt t="41385" x="552450" y="2549525"/>
          <p14:tracePt t="41393" x="552450" y="2557463"/>
          <p14:tracePt t="41401" x="552450" y="2574925"/>
          <p14:tracePt t="41409" x="552450" y="2592388"/>
          <p14:tracePt t="41417" x="552450" y="2608263"/>
          <p14:tracePt t="41424" x="552450" y="2625725"/>
          <p14:tracePt t="41433" x="552450" y="2633663"/>
          <p14:tracePt t="41439" x="552450" y="2651125"/>
          <p14:tracePt t="41447" x="552450" y="2660650"/>
          <p14:tracePt t="41455" x="552450" y="2686050"/>
          <p14:tracePt t="41463" x="544513" y="2711450"/>
          <p14:tracePt t="41472" x="544513" y="2727325"/>
          <p14:tracePt t="41479" x="544513" y="2752725"/>
          <p14:tracePt t="41489" x="544513" y="2778125"/>
          <p14:tracePt t="41495" x="544513" y="2795588"/>
          <p14:tracePt t="41504" x="544513" y="2813050"/>
          <p14:tracePt t="41509" x="544513" y="2820988"/>
          <p14:tracePt t="41525" x="544513" y="2830513"/>
          <p14:tracePt t="41595" x="544513" y="2838450"/>
          <p14:tracePt t="41611" x="552450" y="2846388"/>
          <p14:tracePt t="41657" x="552450" y="2855913"/>
          <p14:tracePt t="41674" x="560388" y="2863850"/>
          <p14:tracePt t="41899" x="569913" y="2863850"/>
          <p14:tracePt t="55802" x="560388" y="2881313"/>
          <p14:tracePt t="55807" x="544513" y="2922588"/>
          <p14:tracePt t="55815" x="509588" y="2990850"/>
          <p14:tracePt t="55823" x="484188" y="3051175"/>
          <p14:tracePt t="55832" x="450850" y="3127375"/>
          <p14:tracePt t="55839" x="425450" y="3186113"/>
          <p14:tracePt t="55847" x="415925" y="3246438"/>
          <p14:tracePt t="55855" x="407988" y="3322638"/>
          <p14:tracePt t="55863" x="400050" y="3398838"/>
          <p14:tracePt t="55872" x="390525" y="3459163"/>
          <p14:tracePt t="55878" x="382588" y="3502025"/>
          <p14:tracePt t="55885" x="374650" y="3535363"/>
          <p14:tracePt t="55895" x="365125" y="3560763"/>
          <p14:tracePt t="55901" x="365125" y="3578225"/>
          <p14:tracePt t="55912" x="357188" y="3603625"/>
          <p14:tracePt t="55917" x="357188" y="3619500"/>
          <p14:tracePt t="55926" x="357188" y="3636963"/>
          <p14:tracePt t="55933" x="347663" y="3654425"/>
          <p14:tracePt t="55949" x="347663" y="3662363"/>
          <p14:tracePt t="55955" x="347663" y="3679825"/>
          <p14:tracePt t="55963" x="347663" y="3697288"/>
          <p14:tracePt t="55971" x="357188" y="3713163"/>
          <p14:tracePt t="55980" x="365125" y="3738563"/>
          <p14:tracePt t="55987" x="365125" y="3773488"/>
          <p14:tracePt t="55995" x="374650" y="3806825"/>
          <p14:tracePt t="56003" x="374650" y="3832225"/>
          <p14:tracePt t="56011" x="374650" y="3867150"/>
          <p14:tracePt t="56017" x="365125" y="3892550"/>
          <p14:tracePt t="56026" x="357188" y="3925888"/>
          <p14:tracePt t="56033" x="347663" y="3960813"/>
          <p14:tracePt t="56041" x="331788" y="3994150"/>
          <p14:tracePt t="56048" x="314325" y="4019550"/>
          <p14:tracePt t="56057" x="288925" y="4052888"/>
          <p14:tracePt t="56065" x="280988" y="4070350"/>
          <p14:tracePt t="56073" x="263525" y="4095750"/>
          <p14:tracePt t="56080" x="255588" y="4121150"/>
          <p14:tracePt t="56087" x="246063" y="4146550"/>
          <p14:tracePt t="56096" x="238125" y="4164013"/>
          <p14:tracePt t="56103" x="230188" y="4197350"/>
          <p14:tracePt t="56111" x="212725" y="4224338"/>
          <p14:tracePt t="56119" x="195263" y="4257675"/>
          <p14:tracePt t="56128" x="177800" y="4283075"/>
          <p14:tracePt t="56135" x="169863" y="4316413"/>
          <p14:tracePt t="56141" x="152400" y="4341813"/>
          <p14:tracePt t="56150" x="144463" y="4359275"/>
          <p14:tracePt t="56157" x="136525" y="4384675"/>
          <p14:tracePt t="56164" x="127000" y="4402138"/>
          <p14:tracePt t="56173" x="119063" y="4427538"/>
          <p14:tracePt t="56181" x="111125" y="4435475"/>
          <p14:tracePt t="56189" x="101600" y="4452938"/>
          <p14:tracePt t="56197" x="93663" y="4470400"/>
          <p14:tracePt t="56205" x="93663" y="4486275"/>
          <p14:tracePt t="56212" x="93663" y="4503738"/>
          <p14:tracePt t="56219" x="85725" y="4521200"/>
          <p14:tracePt t="56228" x="85725" y="4529138"/>
          <p14:tracePt t="56251" x="85725" y="4538663"/>
          <p14:tracePt t="56262" x="76200" y="4538663"/>
          <p14:tracePt t="56273" x="76200" y="4546600"/>
          <p14:tracePt t="56344" x="85725" y="4554538"/>
          <p14:tracePt t="56351" x="85725" y="4564063"/>
          <p14:tracePt t="56360" x="93663" y="4572000"/>
          <p14:tracePt t="56367" x="101600" y="4579938"/>
          <p14:tracePt t="56376" x="111125" y="4597400"/>
          <p14:tracePt t="56383" x="111125" y="4605338"/>
          <p14:tracePt t="56392" x="119063" y="4605338"/>
          <p14:tracePt t="56399" x="127000" y="4622800"/>
          <p14:tracePt t="56409" x="136525" y="4630738"/>
          <p14:tracePt t="56430" x="136525" y="4640263"/>
          <p14:tracePt t="56461" x="136525" y="4648200"/>
          <p14:tracePt t="56469" x="144463" y="4665663"/>
          <p14:tracePt t="56475" x="152400" y="4691063"/>
          <p14:tracePt t="56483" x="161925" y="4724400"/>
          <p14:tracePt t="56490" x="169863" y="4749800"/>
          <p14:tracePt t="56498" x="177800" y="4767263"/>
          <p14:tracePt t="56506" x="187325" y="4792663"/>
          <p14:tracePt t="56514" x="187325" y="4810125"/>
          <p14:tracePt t="56538" x="187325" y="4818063"/>
          <p14:tracePt t="63643" x="195263" y="4818063"/>
          <p14:tracePt t="63657" x="212725" y="4818063"/>
          <p14:tracePt t="63666" x="220663" y="4818063"/>
          <p14:tracePt t="63673" x="238125" y="4818063"/>
          <p14:tracePt t="63682" x="246063" y="4827588"/>
          <p14:tracePt t="63698" x="246063" y="4835525"/>
          <p14:tracePt t="63797" x="246063" y="4843463"/>
          <p14:tracePt t="63813" x="246063" y="4852988"/>
          <p14:tracePt t="63970" x="246063" y="4843463"/>
          <p14:tracePt t="63978" x="238125" y="4827588"/>
          <p14:tracePt t="63985" x="238125" y="4810125"/>
          <p14:tracePt t="63992" x="238125" y="4802188"/>
          <p14:tracePt t="64000" x="238125" y="4775200"/>
          <p14:tracePt t="64007" x="238125" y="4749800"/>
          <p14:tracePt t="64015" x="238125" y="4724400"/>
          <p14:tracePt t="64024" x="238125" y="4708525"/>
          <p14:tracePt t="64032" x="246063" y="4683125"/>
          <p14:tracePt t="64039" x="255588" y="4657725"/>
          <p14:tracePt t="64048" x="263525" y="4622800"/>
          <p14:tracePt t="64055" x="271463" y="4605338"/>
          <p14:tracePt t="64063" x="288925" y="4579938"/>
          <p14:tracePt t="64069" x="288925" y="4546600"/>
          <p14:tracePt t="64078" x="322263" y="4513263"/>
          <p14:tracePt t="64085" x="339725" y="4478338"/>
          <p14:tracePt t="64093" x="365125" y="4452938"/>
          <p14:tracePt t="64101" x="390525" y="4410075"/>
          <p14:tracePt t="64110" x="415925" y="4384675"/>
          <p14:tracePt t="64117" x="441325" y="4368800"/>
          <p14:tracePt t="64126" x="466725" y="4341813"/>
          <p14:tracePt t="64131" x="501650" y="4300538"/>
          <p14:tracePt t="64138" x="534988" y="4275138"/>
          <p14:tracePt t="64146" x="569913" y="4240213"/>
          <p14:tracePt t="64154" x="595313" y="4197350"/>
          <p14:tracePt t="64163" x="636588" y="4146550"/>
          <p14:tracePt t="64170" x="679450" y="4095750"/>
          <p14:tracePt t="64180" x="714375" y="4062413"/>
          <p14:tracePt t="64187" x="739775" y="4019550"/>
          <p14:tracePt t="64193" x="781050" y="3986213"/>
          <p14:tracePt t="64200" x="815975" y="3960813"/>
          <p14:tracePt t="64208" x="858838" y="3917950"/>
          <p14:tracePt t="64216" x="909638" y="3892550"/>
          <p14:tracePt t="64224" x="942975" y="3857625"/>
          <p14:tracePt t="64232" x="993775" y="3832225"/>
          <p14:tracePt t="64240" x="1054100" y="3798888"/>
          <p14:tracePt t="64248" x="1122363" y="3763963"/>
          <p14:tracePt t="64256" x="1181100" y="3748088"/>
          <p14:tracePt t="64262" x="1241425" y="3738563"/>
          <p14:tracePt t="64270" x="1300163" y="3705225"/>
          <p14:tracePt t="64279" x="1360488" y="3687763"/>
          <p14:tracePt t="64286" x="1419225" y="3679825"/>
          <p14:tracePt t="64295" x="1487488" y="3654425"/>
          <p14:tracePt t="64302" x="1546225" y="3646488"/>
          <p14:tracePt t="64310" x="1614488" y="3636963"/>
          <p14:tracePt t="64318" x="1700213" y="3629025"/>
          <p14:tracePt t="64324" x="1776413" y="3611563"/>
          <p14:tracePt t="64332" x="1878013" y="3611563"/>
          <p14:tracePt t="64340" x="1971675" y="3611563"/>
          <p14:tracePt t="64348" x="2055813" y="3611563"/>
          <p14:tracePt t="64356" x="2149475" y="3603625"/>
          <p14:tracePt t="64364" x="2200275" y="3603625"/>
          <p14:tracePt t="64372" x="2260600" y="3603625"/>
          <p14:tracePt t="64382" x="2319338" y="3603625"/>
          <p14:tracePt t="64388" x="2379663" y="3611563"/>
          <p14:tracePt t="64395" x="2438400" y="3629025"/>
          <p14:tracePt t="64403" x="2516188" y="3636963"/>
          <p14:tracePt t="64411" x="2574925" y="3654425"/>
          <p14:tracePt t="64419" x="2617788" y="3662363"/>
          <p14:tracePt t="64426" x="2651125" y="3671888"/>
          <p14:tracePt t="64434" x="2676525" y="3679825"/>
          <p14:tracePt t="64442" x="2711450" y="3697288"/>
          <p14:tracePt t="64450" x="2736850" y="3722688"/>
          <p14:tracePt t="64458" x="2762250" y="3748088"/>
          <p14:tracePt t="64465" x="2795588" y="3773488"/>
          <p14:tracePt t="64472" x="2830513" y="3798888"/>
          <p14:tracePt t="64481" x="2871788" y="3832225"/>
          <p14:tracePt t="64488" x="2906713" y="3857625"/>
          <p14:tracePt t="64497" x="2940050" y="3883025"/>
          <p14:tracePt t="64504" x="2957513" y="3908425"/>
          <p14:tracePt t="64513" x="2982913" y="3935413"/>
          <p14:tracePt t="64520" x="3000375" y="3960813"/>
          <p14:tracePt t="64526" x="3008313" y="3976688"/>
          <p14:tracePt t="64534" x="3016250" y="4002088"/>
          <p14:tracePt t="64542" x="3033713" y="4027488"/>
          <p14:tracePt t="64550" x="3041650" y="4052888"/>
          <p14:tracePt t="64558" x="3051175" y="4070350"/>
          <p14:tracePt t="64566" x="3051175" y="4087813"/>
          <p14:tracePt t="64574" x="3059113" y="4113213"/>
          <p14:tracePt t="64582" x="3067050" y="4121150"/>
          <p14:tracePt t="64590" x="3076575" y="4138613"/>
          <p14:tracePt t="64597" x="3084513" y="4164013"/>
          <p14:tracePt t="64604" x="3094038" y="4171950"/>
          <p14:tracePt t="64612" x="3094038" y="4181475"/>
          <p14:tracePt t="64620" x="3094038" y="4189413"/>
          <p14:tracePt t="64630" x="3101975" y="4197350"/>
          <p14:tracePt t="64645" x="3101975" y="4206875"/>
          <p14:tracePt t="64653" x="3101975" y="4214813"/>
          <p14:tracePt t="64661" x="3109913" y="4214813"/>
          <p14:tracePt t="64667" x="3109913" y="4224338"/>
          <p14:tracePt t="64675" x="3109913" y="4232275"/>
          <p14:tracePt t="64856" x="3119438" y="4206875"/>
          <p14:tracePt t="64864" x="3119438" y="4171950"/>
          <p14:tracePt t="64870" x="3119438" y="4146550"/>
          <p14:tracePt t="64878" x="3119438" y="4121150"/>
          <p14:tracePt t="64885" x="3119438" y="4087813"/>
          <p14:tracePt t="64893" x="3119438" y="4052888"/>
          <p14:tracePt t="64902" x="3119438" y="4019550"/>
          <p14:tracePt t="64909" x="3101975" y="3986213"/>
          <p14:tracePt t="64918" x="3067050" y="3951288"/>
          <p14:tracePt t="64926" x="3041650" y="3908425"/>
          <p14:tracePt t="64932" x="3008313" y="3875088"/>
          <p14:tracePt t="64949" x="2897188" y="3790950"/>
          <p14:tracePt t="64955" x="2813050" y="3748088"/>
          <p14:tracePt t="64964" x="2719388" y="3705225"/>
          <p14:tracePt t="64971" x="2617788" y="3671888"/>
          <p14:tracePt t="64980" x="2532063" y="3636963"/>
          <p14:tracePt t="64987" x="2438400" y="3603625"/>
          <p14:tracePt t="64996" x="2354263" y="3578225"/>
          <p14:tracePt t="65004" x="2278063" y="3560763"/>
          <p14:tracePt t="65009" x="2200275" y="3535363"/>
          <p14:tracePt t="65017" x="2141538" y="3527425"/>
          <p14:tracePt t="65025" x="2082800" y="3517900"/>
          <p14:tracePt t="65034" x="2039938" y="3509963"/>
          <p14:tracePt t="65041" x="1979613" y="3502025"/>
          <p14:tracePt t="65051" x="1920875" y="3492500"/>
          <p14:tracePt t="65058" x="1844675" y="3492500"/>
          <p14:tracePt t="65066" x="1758950" y="3475038"/>
          <p14:tracePt t="65071" x="1674813" y="3467100"/>
          <p14:tracePt t="65079" x="1589088" y="3467100"/>
          <p14:tracePt t="65087" x="1504950" y="3459163"/>
          <p14:tracePt t="65095" x="1427163" y="3459163"/>
          <p14:tracePt t="65103" x="1368425" y="3449638"/>
          <p14:tracePt t="65111" x="1308100" y="3449638"/>
          <p14:tracePt t="65119" x="1282700" y="3449638"/>
          <p14:tracePt t="65127" x="1249363" y="3449638"/>
          <p14:tracePt t="65135" x="1223963" y="3449638"/>
          <p14:tracePt t="65150" x="1216025" y="3449638"/>
          <p14:tracePt t="65156" x="1206500" y="3449638"/>
          <p14:tracePt t="65172" x="1198563" y="3449638"/>
          <p14:tracePt t="65182" x="1189038" y="3449638"/>
          <p14:tracePt t="65188" x="1181100" y="3459163"/>
          <p14:tracePt t="65199" x="1163638" y="3467100"/>
          <p14:tracePt t="65204" x="1147763" y="3475038"/>
          <p14:tracePt t="65210" x="1130300" y="3484563"/>
          <p14:tracePt t="65218" x="1112838" y="3502025"/>
          <p14:tracePt t="65227" x="1087438" y="3509963"/>
          <p14:tracePt t="65235" x="1062038" y="3517900"/>
          <p14:tracePt t="65243" x="1028700" y="3543300"/>
          <p14:tracePt t="65250" x="993775" y="3560763"/>
          <p14:tracePt t="65259" x="968375" y="3578225"/>
          <p14:tracePt t="65267" x="942975" y="3594100"/>
          <p14:tracePt t="65273" x="917575" y="3603625"/>
          <p14:tracePt t="65280" x="917575" y="3611563"/>
          <p14:tracePt t="65289" x="909638" y="3619500"/>
          <p14:tracePt t="65297" x="900113" y="3629025"/>
          <p14:tracePt t="65305" x="892175" y="3636963"/>
          <p14:tracePt t="65314" x="892175" y="3646488"/>
          <p14:tracePt t="65321" x="884238" y="3654425"/>
          <p14:tracePt t="65330" x="874713" y="3662363"/>
          <p14:tracePt t="65337" x="866775" y="3687763"/>
          <p14:tracePt t="65343" x="858838" y="3705225"/>
          <p14:tracePt t="65351" x="849313" y="3730625"/>
          <p14:tracePt t="65359" x="849313" y="3738563"/>
          <p14:tracePt t="65367" x="841375" y="3756025"/>
          <p14:tracePt t="65375" x="823913" y="3781425"/>
          <p14:tracePt t="65384" x="815975" y="3798888"/>
          <p14:tracePt t="65391" x="808038" y="3806825"/>
          <p14:tracePt t="65402" x="798513" y="3816350"/>
          <p14:tracePt t="65407" x="798513" y="3824288"/>
          <p14:tracePt t="65421" x="798513" y="3832225"/>
          <p14:tracePt t="65492" x="790575" y="3832225"/>
          <p14:tracePt t="65508" x="781050" y="3841750"/>
          <p14:tracePt t="65616" x="781050" y="3832225"/>
          <p14:tracePt t="65624" x="808038" y="3806825"/>
          <p14:tracePt t="65631" x="833438" y="3773488"/>
          <p14:tracePt t="65639" x="874713" y="3730625"/>
          <p14:tracePt t="65648" x="925513" y="3697288"/>
          <p14:tracePt t="65656" x="985838" y="3646488"/>
          <p14:tracePt t="65665" x="1054100" y="3603625"/>
          <p14:tracePt t="65672" x="1130300" y="3578225"/>
          <p14:tracePt t="65677" x="1189038" y="3543300"/>
          <p14:tracePt t="65686" x="1257300" y="3509963"/>
          <p14:tracePt t="65694" x="1325563" y="3492500"/>
          <p14:tracePt t="65702" x="1385888" y="3484563"/>
          <p14:tracePt t="65709" x="1444625" y="3484563"/>
          <p14:tracePt t="65717" x="1520825" y="3484563"/>
          <p14:tracePt t="65725" x="1589088" y="3484563"/>
          <p14:tracePt t="65733" x="1649413" y="3484563"/>
          <p14:tracePt t="65741" x="1716088" y="3467100"/>
          <p14:tracePt t="65747" x="1793875" y="3467100"/>
          <p14:tracePt t="65756" x="1844675" y="3467100"/>
          <p14:tracePt t="65766" x="1938338" y="3467100"/>
          <p14:tracePt t="65771" x="2022475" y="3467100"/>
          <p14:tracePt t="65783" x="2116138" y="3467100"/>
          <p14:tracePt t="65788" x="2200275" y="3467100"/>
          <p14:tracePt t="65795" x="2303463" y="3475038"/>
          <p14:tracePt t="65802" x="2387600" y="3484563"/>
          <p14:tracePt t="65811" x="2473325" y="3492500"/>
          <p14:tracePt t="65817" x="2566988" y="3517900"/>
          <p14:tracePt t="65825" x="2651125" y="3527425"/>
          <p14:tracePt t="65835" x="2711450" y="3535363"/>
          <p14:tracePt t="65842" x="2770188" y="3560763"/>
          <p14:tracePt t="65850" x="2830513" y="3578225"/>
          <p14:tracePt t="65858" x="2881313" y="3611563"/>
          <p14:tracePt t="65865" x="2914650" y="3629025"/>
          <p14:tracePt t="65874" x="2940050" y="3654425"/>
          <p14:tracePt t="65880" x="2957513" y="3671888"/>
          <p14:tracePt t="65887" x="2974975" y="3697288"/>
          <p14:tracePt t="65895" x="2990850" y="3713163"/>
          <p14:tracePt t="65903" x="3000375" y="3738563"/>
          <p14:tracePt t="65911" x="3008313" y="3756025"/>
          <p14:tracePt t="65919" x="3016250" y="3773488"/>
          <p14:tracePt t="65927" x="3016250" y="3798888"/>
          <p14:tracePt t="65935" x="3025775" y="3824288"/>
          <p14:tracePt t="65951" x="3067050" y="3883025"/>
          <p14:tracePt t="65957" x="3084513" y="3900488"/>
          <p14:tracePt t="65966" x="3109913" y="3925888"/>
          <p14:tracePt t="65972" x="3119438" y="3951288"/>
          <p14:tracePt t="65980" x="3135313" y="3968750"/>
          <p14:tracePt t="65989" x="3152775" y="3994150"/>
          <p14:tracePt t="65997" x="3152775" y="4002088"/>
          <p14:tracePt t="66004" x="3160713" y="4027488"/>
          <p14:tracePt t="66014" x="3170238" y="4037013"/>
          <p14:tracePt t="66019" x="3178175" y="4044950"/>
          <p14:tracePt t="66027" x="3186113" y="4052888"/>
          <p14:tracePt t="66034" x="3186113" y="4062413"/>
          <p14:tracePt t="66050" x="3195638" y="4070350"/>
          <p14:tracePt t="67436" x="3170238" y="4070350"/>
          <p14:tracePt t="67442" x="3135313" y="4052888"/>
          <p14:tracePt t="67450" x="3101975" y="4037013"/>
          <p14:tracePt t="67456" x="3059113" y="4011613"/>
          <p14:tracePt t="67465" x="3016250" y="3976688"/>
          <p14:tracePt t="67472" x="2949575" y="3935413"/>
          <p14:tracePt t="67480" x="2846388" y="3875088"/>
          <p14:tracePt t="67488" x="2744788" y="3832225"/>
          <p14:tracePt t="67497" x="2633663" y="3763963"/>
          <p14:tracePt t="67505" x="2541588" y="3679825"/>
          <p14:tracePt t="67514" x="2463800" y="3603625"/>
          <p14:tracePt t="67519" x="2397125" y="3535363"/>
          <p14:tracePt t="67526" x="2344738" y="3492500"/>
          <p14:tracePt t="67535" x="2311400" y="3459163"/>
          <p14:tracePt t="67543" x="2268538" y="3416300"/>
          <p14:tracePt t="67550" x="2235200" y="3382963"/>
          <p14:tracePt t="67559" x="2192338" y="3340100"/>
          <p14:tracePt t="67567" x="2159000" y="3289300"/>
          <p14:tracePt t="67575" x="2133600" y="3238500"/>
          <p14:tracePt t="67583" x="2098675" y="3178175"/>
          <p14:tracePt t="67589" x="2055813" y="3127375"/>
          <p14:tracePt t="67599" x="1997075" y="3059113"/>
          <p14:tracePt t="67605" x="1938338" y="3000375"/>
          <p14:tracePt t="67614" x="1878013" y="2932113"/>
          <p14:tracePt t="67621" x="1809750" y="2871788"/>
          <p14:tracePt t="67630" x="1741488" y="2820988"/>
          <p14:tracePt t="67637" x="1682750" y="2778125"/>
          <p14:tracePt t="67645" x="1606550" y="2719388"/>
          <p14:tracePt t="67653" x="1538288" y="2668588"/>
          <p14:tracePt t="67659" x="1470025" y="2617788"/>
          <p14:tracePt t="67669" x="1427163" y="2549525"/>
          <p14:tracePt t="67676" x="1385888" y="2489200"/>
          <p14:tracePt t="67684" x="1333500" y="2405063"/>
          <p14:tracePt t="67691" x="1266825" y="2344738"/>
          <p14:tracePt t="67700" x="1173163" y="2252663"/>
          <p14:tracePt t="67707" x="1079500" y="2159000"/>
          <p14:tracePt t="67716" x="1011238" y="2073275"/>
          <p14:tracePt t="67724" x="917575" y="1979613"/>
          <p14:tracePt t="67730" x="841375" y="1911350"/>
          <p14:tracePt t="67739" x="773113" y="1860550"/>
          <p14:tracePt t="67746" x="696913" y="1819275"/>
          <p14:tracePt t="67753" x="646113" y="1776413"/>
          <p14:tracePt t="67761" x="595313" y="1733550"/>
          <p14:tracePt t="67769" x="527050" y="1690688"/>
          <p14:tracePt t="67777" x="476250" y="1639888"/>
          <p14:tracePt t="67785" x="407988" y="1589088"/>
          <p14:tracePt t="67791" x="347663" y="1520825"/>
          <p14:tracePt t="67799" x="263525" y="1452563"/>
          <p14:tracePt t="67807" x="187325" y="1385888"/>
          <p14:tracePt t="67818" x="119063" y="1317625"/>
          <p14:tracePt t="67823" x="58738" y="1249363"/>
          <p14:tracePt t="67832" x="7938" y="1216025"/>
        </p14:tracePtLst>
      </p14:laserTrace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13"/>
            <a:ext cx="8229600" cy="1143000"/>
          </a:xfrm>
        </p:spPr>
        <p:txBody>
          <a:bodyPr/>
          <a:lstStyle/>
          <a:p>
            <a:r>
              <a:rPr lang="en-US" dirty="0"/>
              <a:t>Synthetic Considerations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FB6FC34-ADD8-493C-920B-D873BE8AABC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949" y="1231185"/>
            <a:ext cx="5440101" cy="101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0320" y="2286000"/>
            <a:ext cx="89436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Most vinyl polymerizations result in random mixtures of </a:t>
            </a:r>
            <a:r>
              <a:rPr lang="en-US" i="1" dirty="0">
                <a:solidFill>
                  <a:srgbClr val="FF0000"/>
                </a:solidFill>
              </a:rPr>
              <a:t>r</a:t>
            </a:r>
            <a:r>
              <a:rPr lang="en-US" dirty="0">
                <a:solidFill>
                  <a:srgbClr val="FF0000"/>
                </a:solidFill>
              </a:rPr>
              <a:t> and </a:t>
            </a:r>
            <a:r>
              <a:rPr lang="en-US" i="1" dirty="0">
                <a:solidFill>
                  <a:srgbClr val="FF0000"/>
                </a:solidFill>
              </a:rPr>
              <a:t>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adjacent centers.  The lack of </a:t>
            </a:r>
            <a:r>
              <a:rPr lang="en-US" dirty="0" err="1"/>
              <a:t>stereoregularity</a:t>
            </a:r>
            <a:r>
              <a:rPr lang="en-US" dirty="0"/>
              <a:t> in a polymer chain makes it </a:t>
            </a:r>
            <a:r>
              <a:rPr lang="en-US" b="1" dirty="0" err="1"/>
              <a:t>atactic</a:t>
            </a:r>
            <a:r>
              <a:rPr lang="en-US" dirty="0"/>
              <a:t> (lacking </a:t>
            </a:r>
            <a:r>
              <a:rPr lang="en-US" dirty="0" err="1"/>
              <a:t>tacticity</a:t>
            </a:r>
            <a:r>
              <a:rPr lang="en-US" dirty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reality, a polymer sample will be a mixture of different chain lengths (</a:t>
            </a:r>
            <a:r>
              <a:rPr lang="en-US" dirty="0" err="1"/>
              <a:t>dispersity</a:t>
            </a:r>
            <a:r>
              <a:rPr lang="en-US" dirty="0"/>
              <a:t>) but even polymer chains of identical length will be </a:t>
            </a:r>
            <a:r>
              <a:rPr lang="en-US" dirty="0" err="1"/>
              <a:t>diastereomers</a:t>
            </a:r>
            <a:r>
              <a:rPr lang="en-US" dirty="0"/>
              <a:t> of each other.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28600" y="3810000"/>
            <a:ext cx="8686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7" y="4325066"/>
            <a:ext cx="8991943" cy="78033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0060" y="5334000"/>
            <a:ext cx="87915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The synthesis of </a:t>
            </a:r>
            <a:r>
              <a:rPr lang="en-US" sz="2000" dirty="0" err="1"/>
              <a:t>stereoregular</a:t>
            </a:r>
            <a:r>
              <a:rPr lang="en-US" sz="2000" dirty="0"/>
              <a:t> vinyl polymers is historically significant, with a </a:t>
            </a:r>
            <a:r>
              <a:rPr lang="en-US" sz="2000" i="1" dirty="0"/>
              <a:t>Nobel Prize </a:t>
            </a:r>
            <a:r>
              <a:rPr lang="en-US" sz="2000" dirty="0"/>
              <a:t>awarded to </a:t>
            </a:r>
            <a:r>
              <a:rPr lang="en-US" sz="2000" u="sng" dirty="0"/>
              <a:t>Ziegler</a:t>
            </a:r>
            <a:r>
              <a:rPr lang="en-US" sz="2000" dirty="0"/>
              <a:t> and </a:t>
            </a:r>
            <a:r>
              <a:rPr lang="en-US" sz="2000" u="sng" dirty="0"/>
              <a:t>Natta</a:t>
            </a:r>
            <a:r>
              <a:rPr lang="en-US" sz="2000" dirty="0"/>
              <a:t> in 1963 in large part because of their work in catalysts that produce </a:t>
            </a:r>
            <a:r>
              <a:rPr lang="en-US" sz="2000" dirty="0" err="1"/>
              <a:t>stereoregular</a:t>
            </a:r>
            <a:r>
              <a:rPr lang="en-US" sz="2000" dirty="0"/>
              <a:t> macromolecules.</a:t>
            </a: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5CED0726-9AF7-4235-9036-56EB3AF3AE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859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802"/>
    </mc:Choice>
    <mc:Fallback>
      <p:transition spd="slow" advTm="478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731837"/>
          </a:xfrm>
        </p:spPr>
        <p:txBody>
          <a:bodyPr>
            <a:normAutofit fontScale="90000"/>
          </a:bodyPr>
          <a:lstStyle/>
          <a:p>
            <a:r>
              <a:rPr lang="en-US" sz="3600" dirty="0" err="1"/>
              <a:t>Stereogenic</a:t>
            </a:r>
            <a:r>
              <a:rPr lang="en-US" sz="3600" dirty="0">
                <a:solidFill>
                  <a:schemeClr val="tx1"/>
                </a:solidFill>
              </a:rPr>
              <a:t> Centers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 in Natural Polymers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52400" y="1371600"/>
            <a:ext cx="8534400" cy="358140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Almost all </a:t>
            </a:r>
            <a:r>
              <a:rPr lang="en-US" dirty="0">
                <a:latin typeface="Symbol" charset="2"/>
                <a:cs typeface="Symbol" charset="2"/>
              </a:rPr>
              <a:t>a</a:t>
            </a:r>
            <a:r>
              <a:rPr lang="en-US" dirty="0"/>
              <a:t>-amino acids have a </a:t>
            </a:r>
            <a:r>
              <a:rPr lang="en-US" dirty="0" err="1"/>
              <a:t>stereogenic</a:t>
            </a:r>
            <a:r>
              <a:rPr lang="en-US" dirty="0"/>
              <a:t> carbon</a:t>
            </a:r>
          </a:p>
          <a:p>
            <a:r>
              <a:rPr lang="en-US" dirty="0"/>
              <a:t>AB-type monomer capable of a poly-condensation reaction</a:t>
            </a:r>
          </a:p>
          <a:p>
            <a:endParaRPr lang="en-US" dirty="0"/>
          </a:p>
          <a:p>
            <a:r>
              <a:rPr lang="en-US" dirty="0"/>
              <a:t>The resulting polymer, the familiar polypeptide, possesses </a:t>
            </a:r>
            <a:r>
              <a:rPr lang="en-US" dirty="0" err="1"/>
              <a:t>stereogenic</a:t>
            </a:r>
            <a:r>
              <a:rPr lang="en-US" dirty="0"/>
              <a:t> carbons within the backbone.  Because this </a:t>
            </a:r>
            <a:r>
              <a:rPr lang="en-US" dirty="0" err="1"/>
              <a:t>stereocenter</a:t>
            </a:r>
            <a:r>
              <a:rPr lang="en-US" dirty="0"/>
              <a:t> is not involved in the condensation reaction, the stereochemistry on the monomer is retained in the polymer.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Note that the </a:t>
            </a:r>
            <a:r>
              <a:rPr lang="en-US" dirty="0">
                <a:latin typeface="Symbol" charset="2"/>
                <a:cs typeface="Symbol" charset="2"/>
              </a:rPr>
              <a:t>a</a:t>
            </a:r>
            <a:r>
              <a:rPr lang="en-US" dirty="0"/>
              <a:t>-carbons are all </a:t>
            </a:r>
            <a:r>
              <a:rPr lang="en-US" dirty="0" err="1"/>
              <a:t>stereogenic</a:t>
            </a:r>
            <a:r>
              <a:rPr lang="en-US" dirty="0"/>
              <a:t> centers. In most cases, these will have the (S) designation in naturally occurring polypeptides.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FB6FC34-ADD8-493C-920B-D873BE8AABC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524" y="1143000"/>
            <a:ext cx="1084876" cy="1054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607" y="4811713"/>
            <a:ext cx="5035393" cy="125730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EF72CA42-03D2-4D23-BEFC-8707AC6CBE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771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640"/>
    </mc:Choice>
    <mc:Fallback>
      <p:transition spd="slow" advTm="356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6099" x="6815138" y="101600"/>
          <p14:tracePt t="6106" x="6900863" y="169863"/>
          <p14:tracePt t="6114" x="6959600" y="212725"/>
          <p14:tracePt t="6120" x="7002463" y="238125"/>
          <p14:tracePt t="6128" x="7019925" y="263525"/>
          <p14:tracePt t="6136" x="7045325" y="288925"/>
          <p14:tracePt t="6144" x="7070725" y="306388"/>
          <p14:tracePt t="6152" x="7113588" y="339725"/>
          <p14:tracePt t="6160" x="7129463" y="365125"/>
          <p14:tracePt t="6170" x="7164388" y="400050"/>
          <p14:tracePt t="6177" x="7215188" y="441325"/>
          <p14:tracePt t="6185" x="7240588" y="466725"/>
          <p14:tracePt t="6190" x="7273925" y="501650"/>
          <p14:tracePt t="6199" x="7308850" y="527050"/>
          <p14:tracePt t="6208" x="7359650" y="560388"/>
          <p14:tracePt t="6215" x="7410450" y="603250"/>
          <p14:tracePt t="6223" x="7453313" y="628650"/>
          <p14:tracePt t="6230" x="7504113" y="663575"/>
          <p14:tracePt t="6238" x="7546975" y="688975"/>
          <p14:tracePt t="6247" x="7597775" y="722313"/>
          <p14:tracePt t="6254" x="7631113" y="739775"/>
          <p14:tracePt t="6260" x="7666038" y="747713"/>
          <p14:tracePt t="6268" x="7699375" y="765175"/>
          <p14:tracePt t="6277" x="7724775" y="773113"/>
          <p14:tracePt t="6285" x="7758113" y="790575"/>
          <p14:tracePt t="6292" x="7793038" y="808038"/>
          <p14:tracePt t="6301" x="7843838" y="823913"/>
          <p14:tracePt t="6308" x="7886700" y="841375"/>
          <p14:tracePt t="6317" x="7927975" y="858838"/>
          <p14:tracePt t="6323" x="7945438" y="874713"/>
          <p14:tracePt t="6330" x="7970838" y="884238"/>
          <p14:tracePt t="6337" x="7996238" y="900113"/>
          <p14:tracePt t="6346" x="8021638" y="917575"/>
          <p14:tracePt t="6354" x="8047038" y="942975"/>
          <p14:tracePt t="6362" x="8074025" y="960438"/>
          <p14:tracePt t="6369" x="8107363" y="993775"/>
          <p14:tracePt t="6378" x="8140700" y="1019175"/>
          <p14:tracePt t="6385" x="8183563" y="1054100"/>
          <p14:tracePt t="6392" x="8218488" y="1087438"/>
          <p14:tracePt t="6401" x="8259763" y="1122363"/>
          <p14:tracePt t="6408" x="8294688" y="1155700"/>
          <p14:tracePt t="6417" x="8328025" y="1181100"/>
          <p14:tracePt t="6424" x="8353425" y="1206500"/>
          <p14:tracePt t="6432" x="8378825" y="1231900"/>
          <p14:tracePt t="6440" x="8413750" y="1257300"/>
          <p14:tracePt t="6448" x="8455025" y="1282700"/>
          <p14:tracePt t="6456" x="8489950" y="1308100"/>
          <p14:tracePt t="6463" x="8523288" y="1343025"/>
          <p14:tracePt t="6470" x="8548688" y="1350963"/>
          <p14:tracePt t="6479" x="8583613" y="1350963"/>
          <p14:tracePt t="6489" x="8616950" y="1360488"/>
          <p14:tracePt t="6495" x="8642350" y="1368425"/>
          <p14:tracePt t="6504" x="8651875" y="1376363"/>
          <p14:tracePt t="6510" x="8659813" y="1376363"/>
          <p14:tracePt t="6519" x="8667750" y="1376363"/>
          <p14:tracePt t="6642" x="8667750" y="1385888"/>
          <p14:tracePt t="13248" x="8677275" y="1411288"/>
          <p14:tracePt t="13257" x="8677275" y="1436688"/>
          <p14:tracePt t="13265" x="8677275" y="1452563"/>
          <p14:tracePt t="13273" x="8685213" y="1462088"/>
          <p14:tracePt t="13280" x="8685213" y="1477963"/>
          <p14:tracePt t="13289" x="8693150" y="1487488"/>
          <p14:tracePt t="13304" x="8693150" y="1495425"/>
          <p14:tracePt t="13310" x="8702675" y="1504950"/>
          <p14:tracePt t="13320" x="8702675" y="1512888"/>
          <p14:tracePt t="13335" x="8702675" y="1530350"/>
          <p14:tracePt t="13342" x="8702675" y="1538288"/>
          <p14:tracePt t="13351" x="8702675" y="1563688"/>
          <p14:tracePt t="13358" x="8702675" y="1589088"/>
          <p14:tracePt t="13367" x="8702675" y="1606550"/>
          <p14:tracePt t="13373" x="8702675" y="1631950"/>
          <p14:tracePt t="13380" x="8702675" y="1657350"/>
          <p14:tracePt t="13389" x="8693150" y="1690688"/>
          <p14:tracePt t="13398" x="8685213" y="1716088"/>
          <p14:tracePt t="13405" x="8677275" y="1766888"/>
          <p14:tracePt t="13412" x="8667750" y="1809750"/>
          <p14:tracePt t="13420" x="8634413" y="1878013"/>
          <p14:tracePt t="13428" x="8616950" y="1920875"/>
          <p14:tracePt t="13434" x="8599488" y="1954213"/>
          <p14:tracePt t="13442" x="8566150" y="2005013"/>
          <p14:tracePt t="13450" x="8540750" y="2047875"/>
          <p14:tracePt t="13459" x="8532813" y="2090738"/>
          <p14:tracePt t="13466" x="8515350" y="2124075"/>
          <p14:tracePt t="13474" x="8497888" y="2159000"/>
          <p14:tracePt t="13483" x="8489950" y="2192338"/>
          <p14:tracePt t="13491" x="8472488" y="2227263"/>
          <p14:tracePt t="13498" x="8455025" y="2260600"/>
          <p14:tracePt t="13505" x="8447088" y="2311400"/>
          <p14:tracePt t="13512" x="8429625" y="2354263"/>
          <p14:tracePt t="13520" x="8413750" y="2413000"/>
          <p14:tracePt t="13528" x="8396288" y="2481263"/>
          <p14:tracePt t="13538" x="8370888" y="2541588"/>
          <p14:tracePt t="13545" x="8353425" y="2600325"/>
          <p14:tracePt t="13554" x="8320088" y="2660650"/>
          <p14:tracePt t="13560" x="8285163" y="2727325"/>
          <p14:tracePt t="13566" x="8269288" y="2787650"/>
          <p14:tracePt t="13574" x="8234363" y="2846388"/>
          <p14:tracePt t="13583" x="8218488" y="2897188"/>
          <p14:tracePt t="13590" x="8201025" y="2949575"/>
          <p14:tracePt t="13599" x="8183563" y="2990850"/>
          <p14:tracePt t="13606" x="8175625" y="3025775"/>
          <p14:tracePt t="13614" x="8158163" y="3084513"/>
          <p14:tracePt t="13622" x="8140700" y="3144838"/>
          <p14:tracePt t="13630" x="8124825" y="3195638"/>
          <p14:tracePt t="13637" x="8115300" y="3246438"/>
          <p14:tracePt t="13644" x="8107363" y="3271838"/>
          <p14:tracePt t="13654" x="8089900" y="3314700"/>
          <p14:tracePt t="13660" x="8074025" y="3348038"/>
          <p14:tracePt t="13668" x="8064500" y="3365500"/>
          <p14:tracePt t="13677" x="8056563" y="3390900"/>
          <p14:tracePt t="13685" x="8047038" y="3416300"/>
          <p14:tracePt t="13693" x="8031163" y="3441700"/>
          <p14:tracePt t="13701" x="8013700" y="3459163"/>
          <p14:tracePt t="13708" x="7988300" y="3502025"/>
          <p14:tracePt t="13714" x="7970838" y="3535363"/>
          <p14:tracePt t="13725" x="7937500" y="3594100"/>
          <p14:tracePt t="13730" x="7927975" y="3629025"/>
          <p14:tracePt t="13740" x="7902575" y="3679825"/>
          <p14:tracePt t="13746" x="7869238" y="3738563"/>
          <p14:tracePt t="13756" x="7835900" y="3806825"/>
          <p14:tracePt t="13762" x="7810500" y="3867150"/>
          <p14:tracePt t="13768" x="7775575" y="3925888"/>
          <p14:tracePt t="13776" x="7750175" y="3968750"/>
          <p14:tracePt t="13784" x="7724775" y="4002088"/>
          <p14:tracePt t="13792" x="7691438" y="4037013"/>
          <p14:tracePt t="13800" x="7666038" y="4105275"/>
          <p14:tracePt t="13808" x="7631113" y="4156075"/>
          <p14:tracePt t="13816" x="7605713" y="4197350"/>
          <p14:tracePt t="13824" x="7572375" y="4240213"/>
          <p14:tracePt t="13832" x="7546975" y="4265613"/>
          <p14:tracePt t="13840" x="7512050" y="4291013"/>
          <p14:tracePt t="13846" x="7486650" y="4316413"/>
          <p14:tracePt t="13856" x="7461250" y="4341813"/>
          <p14:tracePt t="13862" x="7427913" y="4376738"/>
          <p14:tracePt t="13871" x="7385050" y="4402138"/>
          <p14:tracePt t="13878" x="7342188" y="4435475"/>
          <p14:tracePt t="13888" x="7299325" y="4460875"/>
          <p14:tracePt t="13895" x="7265988" y="4486275"/>
          <p14:tracePt t="13904" x="7240588" y="4513263"/>
          <p14:tracePt t="13908" x="7215188" y="4538663"/>
          <p14:tracePt t="13917" x="7189788" y="4554538"/>
          <p14:tracePt t="13925" x="7164388" y="4579938"/>
          <p14:tracePt t="13933" x="7146925" y="4597400"/>
          <p14:tracePt t="13943" x="7121525" y="4622800"/>
          <p14:tracePt t="13948" x="7104063" y="4640263"/>
          <p14:tracePt t="13956" x="7088188" y="4657725"/>
          <p14:tracePt t="13964" x="7061200" y="4691063"/>
          <p14:tracePt t="13974" x="7035800" y="4733925"/>
          <p14:tracePt t="13978" x="6994525" y="4784725"/>
          <p14:tracePt t="13986" x="6959600" y="4818063"/>
          <p14:tracePt t="13994" x="6926263" y="4860925"/>
          <p14:tracePt t="14003" x="6900863" y="4894263"/>
          <p14:tracePt t="14011" x="6865938" y="4919663"/>
          <p14:tracePt t="14019" x="6824663" y="4946650"/>
          <p14:tracePt t="14028" x="6789738" y="4979988"/>
          <p14:tracePt t="14036" x="6756400" y="5005388"/>
          <p14:tracePt t="14043" x="6731000" y="5030788"/>
          <p14:tracePt t="14048" x="6705600" y="5048250"/>
          <p14:tracePt t="14056" x="6680200" y="5056188"/>
          <p14:tracePt t="14065" x="6654800" y="5073650"/>
          <p14:tracePt t="14074" x="6645275" y="5073650"/>
          <p14:tracePt t="14080" x="6619875" y="5081588"/>
          <p14:tracePt t="14089" x="6594475" y="5091113"/>
          <p14:tracePt t="14096" x="6569075" y="5099050"/>
          <p14:tracePt t="14106" x="6561138" y="5106988"/>
          <p14:tracePt t="14110" x="6543675" y="5116513"/>
          <p14:tracePt t="14119" x="6526213" y="5124450"/>
          <p14:tracePt t="14126" x="6518275" y="5132388"/>
          <p14:tracePt t="14134" x="6500813" y="5132388"/>
          <p14:tracePt t="14142" x="6492875" y="5141913"/>
          <p14:tracePt t="14151" x="6483350" y="5149850"/>
          <p14:tracePt t="14159" x="6467475" y="5157788"/>
          <p14:tracePt t="14167" x="6457950" y="5157788"/>
          <p14:tracePt t="14175" x="6450013" y="5157788"/>
          <p14:tracePt t="14197" x="6442075" y="5167313"/>
          <p14:tracePt t="14213" x="6432550" y="5175250"/>
          <p14:tracePt t="14229" x="6424613" y="5175250"/>
          <p14:tracePt t="14239" x="6424613" y="5183188"/>
          <p14:tracePt t="14242" x="6416675" y="5183188"/>
          <p14:tracePt t="14369" x="6407150" y="5192713"/>
          <p14:tracePt t="14377" x="6399213" y="5200650"/>
          <p14:tracePt t="14383" x="6391275" y="5200650"/>
          <p14:tracePt t="14398" x="6391275" y="5208588"/>
          <p14:tracePt t="14499" x="6381750" y="5218113"/>
          <p14:tracePt t="14516" x="6373813" y="5218113"/>
          <p14:tracePt t="14522" x="6373813" y="5226050"/>
          <p14:tracePt t="14538" x="6365875" y="5226050"/>
          <p14:tracePt t="14546" x="6356350" y="5235575"/>
          <p14:tracePt t="14562" x="6348413" y="5235575"/>
          <p14:tracePt t="14719" x="6338888" y="5243513"/>
          <p14:tracePt t="14724" x="6330950" y="5251450"/>
          <p14:tracePt t="14741" x="6323013" y="5251450"/>
          <p14:tracePt t="14984" x="6313488" y="5251450"/>
          <p14:tracePt t="14990" x="6297613" y="5251450"/>
          <p14:tracePt t="14996" x="6272213" y="5243513"/>
          <p14:tracePt t="15005" x="6254750" y="5235575"/>
          <p14:tracePt t="15012" x="6246813" y="5235575"/>
          <p14:tracePt t="19102" x="6237288" y="5226050"/>
          <p14:tracePt t="19108" x="6221413" y="5208588"/>
          <p14:tracePt t="19116" x="6203950" y="5183188"/>
          <p14:tracePt t="19125" x="6203950" y="5167313"/>
          <p14:tracePt t="19133" x="6194425" y="5141913"/>
          <p14:tracePt t="19142" x="6178550" y="5132388"/>
          <p14:tracePt t="19148" x="6169025" y="5106988"/>
          <p14:tracePt t="19156" x="6161088" y="5081588"/>
          <p14:tracePt t="19165" x="6153150" y="5073650"/>
          <p14:tracePt t="19171" x="6143625" y="5056188"/>
          <p14:tracePt t="19178" x="6143625" y="5038725"/>
          <p14:tracePt t="19187" x="6135688" y="5030788"/>
          <p14:tracePt t="19194" x="6127750" y="5030788"/>
          <p14:tracePt t="19203" x="6118225" y="5022850"/>
          <p14:tracePt t="19211" x="6110288" y="5022850"/>
          <p14:tracePt t="19219" x="6102350" y="5022850"/>
          <p14:tracePt t="19342" x="6092825" y="5022850"/>
          <p14:tracePt t="19350" x="6110288" y="5022850"/>
          <p14:tracePt t="19359" x="6127750" y="5022850"/>
          <p14:tracePt t="19367" x="6186488" y="5022850"/>
          <p14:tracePt t="19373" x="6246813" y="5013325"/>
          <p14:tracePt t="19380" x="6305550" y="5013325"/>
          <p14:tracePt t="19391" x="6365875" y="5005388"/>
          <p14:tracePt t="19397" x="6424613" y="4987925"/>
          <p14:tracePt t="19407" x="6483350" y="4979988"/>
          <p14:tracePt t="19413" x="6543675" y="4972050"/>
          <p14:tracePt t="19421" x="6602413" y="4962525"/>
          <p14:tracePt t="19428" x="6645275" y="4954588"/>
          <p14:tracePt t="19437" x="6688138" y="4954588"/>
          <p14:tracePt t="19444" x="6738938" y="4946650"/>
          <p14:tracePt t="19451" x="6764338" y="4946650"/>
          <p14:tracePt t="19459" x="6799263" y="4946650"/>
          <p14:tracePt t="19467" x="6832600" y="4946650"/>
          <p14:tracePt t="19475" x="6858000" y="4946650"/>
          <p14:tracePt t="19483" x="6875463" y="4946650"/>
          <p14:tracePt t="19490" x="6900863" y="4946650"/>
          <p14:tracePt t="19498" x="6916738" y="4954588"/>
          <p14:tracePt t="19513" x="6926263" y="4954588"/>
          <p14:tracePt t="20797" x="6934200" y="4954588"/>
          <p14:tracePt t="20810" x="6943725" y="4929188"/>
          <p14:tracePt t="20818" x="6943725" y="4911725"/>
          <p14:tracePt t="20826" x="6943725" y="4878388"/>
          <p14:tracePt t="20835" x="6943725" y="4843463"/>
          <p14:tracePt t="20843" x="6926263" y="4818063"/>
          <p14:tracePt t="20850" x="6891338" y="4784725"/>
          <p14:tracePt t="20860" x="6840538" y="4759325"/>
          <p14:tracePt t="20866" x="6772275" y="4724400"/>
          <p14:tracePt t="20876" x="6688138" y="4691063"/>
          <p14:tracePt t="20880" x="6611938" y="4665663"/>
          <p14:tracePt t="20890" x="6551613" y="4657725"/>
          <p14:tracePt t="20897" x="6492875" y="4648200"/>
          <p14:tracePt t="20905" x="6432550" y="4648200"/>
          <p14:tracePt t="20912" x="6391275" y="4648200"/>
          <p14:tracePt t="20921" x="6356350" y="4640263"/>
          <p14:tracePt t="20928" x="6313488" y="4640263"/>
          <p14:tracePt t="20936" x="6280150" y="4640263"/>
          <p14:tracePt t="20943" x="6254750" y="4630738"/>
          <p14:tracePt t="20950" x="6221413" y="4630738"/>
          <p14:tracePt t="20958" x="6186488" y="4630738"/>
          <p14:tracePt t="20966" x="6153150" y="4630738"/>
          <p14:tracePt t="20975" x="6110288" y="4630738"/>
          <p14:tracePt t="20982" x="6067425" y="4630738"/>
          <p14:tracePt t="20992" x="6034088" y="4630738"/>
          <p14:tracePt t="20998" x="6016625" y="4630738"/>
          <p14:tracePt t="21008" x="5991225" y="4640263"/>
          <p14:tracePt t="21012" x="5983288" y="4648200"/>
          <p14:tracePt t="21021" x="5973763" y="4648200"/>
          <p14:tracePt t="21083" x="5957888" y="4657725"/>
          <p14:tracePt t="21091" x="5948363" y="4665663"/>
          <p14:tracePt t="21106" x="5948363" y="4673600"/>
          <p14:tracePt t="21185" x="5948363" y="4683125"/>
          <p14:tracePt t="21193" x="5940425" y="4683125"/>
          <p14:tracePt t="21201" x="5932488" y="4691063"/>
          <p14:tracePt t="21209" x="5932488" y="4699000"/>
          <p14:tracePt t="21214" x="5922963" y="4699000"/>
          <p14:tracePt t="21224" x="5922963" y="4708525"/>
          <p14:tracePt t="21230" x="5915025" y="4716463"/>
          <p14:tracePt t="21247" x="5915025" y="4724400"/>
          <p14:tracePt t="21255" x="5905500" y="4724400"/>
          <p14:tracePt t="21395" x="5889625" y="4724400"/>
          <p14:tracePt t="21403" x="5864225" y="4716463"/>
          <p14:tracePt t="21411" x="5821363" y="4708525"/>
          <p14:tracePt t="21416" x="5761038" y="4699000"/>
          <p14:tracePt t="21426" x="5676900" y="4683125"/>
          <p14:tracePt t="21432" x="5591175" y="4673600"/>
          <p14:tracePt t="21440" x="5489575" y="4665663"/>
          <p14:tracePt t="21448" x="5380038" y="4665663"/>
          <p14:tracePt t="21458" x="5260975" y="4665663"/>
          <p14:tracePt t="21465" x="5167313" y="4665663"/>
          <p14:tracePt t="21475" x="5064125" y="4665663"/>
          <p14:tracePt t="21479" x="4979988" y="4673600"/>
          <p14:tracePt t="21487" x="4894263" y="4691063"/>
          <p14:tracePt t="21494" x="4802188" y="4699000"/>
          <p14:tracePt t="21502" x="4716463" y="4708525"/>
          <p14:tracePt t="21509" x="4648200" y="4716463"/>
          <p14:tracePt t="21518" x="4589463" y="4733925"/>
          <p14:tracePt t="21526" x="4538663" y="4741863"/>
          <p14:tracePt t="21534" x="4495800" y="4749800"/>
          <p14:tracePt t="21542" x="4452938" y="4749800"/>
          <p14:tracePt t="21548" x="4402138" y="4759325"/>
          <p14:tracePt t="21557" x="4359275" y="4759325"/>
          <p14:tracePt t="21564" x="4300538" y="4767263"/>
          <p14:tracePt t="21574" x="4240213" y="4775200"/>
          <p14:tracePt t="21580" x="4181475" y="4784725"/>
          <p14:tracePt t="21590" x="4095750" y="4802188"/>
          <p14:tracePt t="21596" x="4019550" y="4810125"/>
          <p14:tracePt t="21605" x="3951288" y="4818063"/>
          <p14:tracePt t="21612" x="3857625" y="4827588"/>
          <p14:tracePt t="21618" x="3806825" y="4827588"/>
          <p14:tracePt t="21626" x="3748088" y="4827588"/>
          <p14:tracePt t="21634" x="3697288" y="4835525"/>
          <p14:tracePt t="21642" x="3654425" y="4852988"/>
          <p14:tracePt t="21651" x="3619500" y="4852988"/>
          <p14:tracePt t="21660" x="3586163" y="4860925"/>
          <p14:tracePt t="21667" x="3568700" y="4860925"/>
          <p14:tracePt t="21675" x="3560763" y="4860925"/>
          <p14:tracePt t="21955" x="3568700" y="4860925"/>
          <p14:tracePt t="29073" x="3578225" y="4852988"/>
          <p14:tracePt t="29081" x="3636963" y="4827588"/>
          <p14:tracePt t="29088" x="3697288" y="4802188"/>
          <p14:tracePt t="29096" x="3748088" y="4775200"/>
          <p14:tracePt t="29104" x="3798888" y="4749800"/>
          <p14:tracePt t="29112" x="3867150" y="4716463"/>
          <p14:tracePt t="29120" x="3935413" y="4683125"/>
          <p14:tracePt t="29131" x="4011613" y="4657725"/>
          <p14:tracePt t="29136" x="4087813" y="4630738"/>
          <p14:tracePt t="29143" x="4156075" y="4614863"/>
          <p14:tracePt t="29150" x="4224338" y="4589463"/>
          <p14:tracePt t="29160" x="4308475" y="4572000"/>
          <p14:tracePt t="29166" x="4384675" y="4538663"/>
          <p14:tracePt t="29175" x="4445000" y="4529138"/>
          <p14:tracePt t="29182" x="4513263" y="4513263"/>
          <p14:tracePt t="29190" x="4589463" y="4503738"/>
          <p14:tracePt t="29198" x="4673600" y="4495800"/>
          <p14:tracePt t="29206" x="4749800" y="4486275"/>
          <p14:tracePt t="29212" x="4818063" y="4470400"/>
          <p14:tracePt t="29220" x="4878388" y="4460875"/>
          <p14:tracePt t="29229" x="4972050" y="4452938"/>
          <p14:tracePt t="29236" x="5038725" y="4427538"/>
          <p14:tracePt t="29246" x="5132388" y="4394200"/>
          <p14:tracePt t="29253" x="5235575" y="4359275"/>
          <p14:tracePt t="29259" x="5362575" y="4325938"/>
          <p14:tracePt t="29269" x="5481638" y="4283075"/>
          <p14:tracePt t="29276" x="5583238" y="4257675"/>
          <p14:tracePt t="29282" x="5684838" y="4249738"/>
          <p14:tracePt t="29291" x="5788025" y="4232275"/>
          <p14:tracePt t="29299" x="5897563" y="4224338"/>
          <p14:tracePt t="29307" x="5999163" y="4224338"/>
          <p14:tracePt t="29314" x="6084888" y="4224338"/>
          <p14:tracePt t="29323" x="6169025" y="4224338"/>
          <p14:tracePt t="29331" x="6272213" y="4224338"/>
          <p14:tracePt t="29339" x="6365875" y="4240213"/>
          <p14:tracePt t="29345" x="6467475" y="4249738"/>
          <p14:tracePt t="29353" x="6569075" y="4249738"/>
          <p14:tracePt t="29361" x="6670675" y="4249738"/>
          <p14:tracePt t="29369" x="6756400" y="4249738"/>
          <p14:tracePt t="29377" x="6850063" y="4249738"/>
          <p14:tracePt t="29384" x="6934200" y="4249738"/>
          <p14:tracePt t="29393" x="7019925" y="4257675"/>
          <p14:tracePt t="29401" x="7113588" y="4275138"/>
          <p14:tracePt t="29410" x="7172325" y="4300538"/>
          <p14:tracePt t="29414" x="7248525" y="4325938"/>
          <p14:tracePt t="29422" x="7308850" y="4341813"/>
          <p14:tracePt t="29431" x="7367588" y="4376738"/>
          <p14:tracePt t="29439" x="7435850" y="4410075"/>
          <p14:tracePt t="29447" x="7494588" y="4435475"/>
          <p14:tracePt t="29454" x="7562850" y="4470400"/>
          <p14:tracePt t="29463" x="7623175" y="4503738"/>
          <p14:tracePt t="29470" x="7707313" y="4538663"/>
          <p14:tracePt t="29476" x="7800975" y="4579938"/>
          <p14:tracePt t="29485" x="7902575" y="4640263"/>
          <p14:tracePt t="29495" x="7980363" y="4683125"/>
          <p14:tracePt t="29500" x="8074025" y="4724400"/>
          <p14:tracePt t="29510" x="8132763" y="4759325"/>
          <p14:tracePt t="29516" x="8175625" y="4784725"/>
          <p14:tracePt t="29526" x="8201025" y="4810125"/>
          <p14:tracePt t="29532" x="8208963" y="4835525"/>
          <p14:tracePt t="29540" x="8218488" y="4868863"/>
          <p14:tracePt t="29546" x="8226425" y="4903788"/>
          <p14:tracePt t="29555" x="8234363" y="4929188"/>
          <p14:tracePt t="29563" x="8234363" y="4962525"/>
          <p14:tracePt t="29570" x="8243888" y="4997450"/>
          <p14:tracePt t="29578" x="8243888" y="5022850"/>
          <p14:tracePt t="29586" x="8243888" y="5038725"/>
          <p14:tracePt t="29594" x="8243888" y="5064125"/>
          <p14:tracePt t="29602" x="8243888" y="5091113"/>
          <p14:tracePt t="29610" x="8251825" y="5106988"/>
          <p14:tracePt t="29616" x="8251825" y="5124450"/>
          <p14:tracePt t="29625" x="8251825" y="5132388"/>
          <p14:tracePt t="29632" x="8251825" y="5149850"/>
          <p14:tracePt t="29640" x="8251825" y="5157788"/>
          <p14:tracePt t="29649" x="8251825" y="5183188"/>
          <p14:tracePt t="29656" x="8251825" y="5208588"/>
          <p14:tracePt t="29665" x="8251825" y="5243513"/>
          <p14:tracePt t="29673" x="8251825" y="5268913"/>
          <p14:tracePt t="29680" x="8251825" y="5302250"/>
          <p14:tracePt t="29688" x="8251825" y="5327650"/>
          <p14:tracePt t="29695" x="8251825" y="5337175"/>
          <p14:tracePt t="29702" x="8251825" y="5345113"/>
          <p14:tracePt t="29710" x="8251825" y="5353050"/>
          <p14:tracePt t="29728" x="8251825" y="5362575"/>
          <p14:tracePt t="29735" x="8243888" y="5370513"/>
          <p14:tracePt t="29744" x="8234363" y="5380038"/>
          <p14:tracePt t="29751" x="8234363" y="5387975"/>
          <p14:tracePt t="29756" x="8226425" y="5395913"/>
          <p14:tracePt t="29764" x="8226425" y="5405438"/>
          <p14:tracePt t="29772" x="8226425" y="5421313"/>
          <p14:tracePt t="29780" x="8218488" y="5430838"/>
          <p14:tracePt t="29796" x="8208963" y="5438775"/>
          <p14:tracePt t="29804" x="8208963" y="5446713"/>
          <p14:tracePt t="29859" x="8208963" y="5456238"/>
          <p14:tracePt t="29867" x="8201025" y="5456238"/>
          <p14:tracePt t="29875" x="8201025" y="5464175"/>
          <p14:tracePt t="29880" x="8191500" y="5472113"/>
          <p14:tracePt t="29904" x="8183563" y="5472113"/>
          <p14:tracePt t="29990" x="8183563" y="5481638"/>
          <p14:tracePt t="34205" x="8183563" y="5456238"/>
          <p14:tracePt t="34210" x="8175625" y="5370513"/>
          <p14:tracePt t="34219" x="8150225" y="5276850"/>
          <p14:tracePt t="34227" x="8115300" y="5218113"/>
          <p14:tracePt t="34234" x="8089900" y="5167313"/>
          <p14:tracePt t="34243" x="8047038" y="5116513"/>
          <p14:tracePt t="34250" x="7980363" y="5064125"/>
          <p14:tracePt t="34259" x="7912100" y="4997450"/>
          <p14:tracePt t="34266" x="7835900" y="4929188"/>
          <p14:tracePt t="34273" x="7742238" y="4860925"/>
          <p14:tracePt t="34283" x="7656513" y="4792663"/>
          <p14:tracePt t="34289" x="7580313" y="4699000"/>
          <p14:tracePt t="34298" x="7529513" y="4597400"/>
          <p14:tracePt t="34305" x="7478713" y="4503738"/>
          <p14:tracePt t="34313" x="7435850" y="4410075"/>
          <p14:tracePt t="34320" x="7392988" y="4333875"/>
          <p14:tracePt t="34329" x="7334250" y="4257675"/>
          <p14:tracePt t="34336" x="7265988" y="4181475"/>
          <p14:tracePt t="34343" x="7197725" y="4087813"/>
          <p14:tracePt t="34352" x="7129463" y="3986213"/>
          <p14:tracePt t="34358" x="7061200" y="3892550"/>
          <p14:tracePt t="34366" x="6985000" y="3781425"/>
          <p14:tracePt t="34373" x="6916738" y="3679825"/>
          <p14:tracePt t="34381" x="6832600" y="3560763"/>
          <p14:tracePt t="34389" x="6731000" y="3449638"/>
          <p14:tracePt t="34397" x="6602413" y="3355975"/>
          <p14:tracePt t="34405" x="6432550" y="3238500"/>
          <p14:tracePt t="34412" x="6229350" y="3119438"/>
          <p14:tracePt t="34419" x="6034088" y="2990850"/>
          <p14:tracePt t="34429" x="5922963" y="2906713"/>
          <p14:tracePt t="34435" x="5795963" y="2795588"/>
          <p14:tracePt t="34443" x="5641975" y="2668588"/>
          <p14:tracePt t="34451" x="5481638" y="2506663"/>
          <p14:tracePt t="34460" x="5260975" y="2286000"/>
          <p14:tracePt t="34467" x="5073650" y="2047875"/>
          <p14:tracePt t="34475" x="4852988" y="1844675"/>
          <p14:tracePt t="34481" x="4614863" y="1639888"/>
          <p14:tracePt t="34489" x="4368800" y="1427163"/>
          <p14:tracePt t="34497" x="4164013" y="1266825"/>
          <p14:tracePt t="34505" x="3951288" y="1130300"/>
          <p14:tracePt t="34513" x="3816350" y="1036638"/>
          <p14:tracePt t="34521" x="3722688" y="952500"/>
          <p14:tracePt t="34530" x="3629025" y="874713"/>
          <p14:tracePt t="34537" x="3535363" y="781050"/>
          <p14:tracePt t="34546" x="3424238" y="679450"/>
          <p14:tracePt t="34551" x="3279775" y="577850"/>
          <p14:tracePt t="34560" x="3101975" y="425450"/>
          <p14:tracePt t="34567" x="2914650" y="255588"/>
          <p14:tracePt t="34575" x="2752725" y="111125"/>
        </p14:tracePtLst>
      </p14:laserTraceLst>
    </p:ext>
  </p:extLst>
</p:sld>
</file>

<file path=ppt/theme/theme1.xml><?xml version="1.0" encoding="utf-8"?>
<a:theme xmlns:a="http://schemas.openxmlformats.org/drawingml/2006/main" name="MACRO_official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ACRO_official" id="{1A5382B5-99B4-4B4A-89DB-6CDEE3FB355B}" vid="{AF26B822-EB02-465C-897B-11FFC48CE8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MACRO_official</Template>
  <TotalTime>712</TotalTime>
  <Words>402</Words>
  <Application>Microsoft Office PowerPoint</Application>
  <PresentationFormat>On-screen Show (4:3)</PresentationFormat>
  <Paragraphs>49</Paragraphs>
  <Slides>7</Slides>
  <Notes>1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Symbol</vt:lpstr>
      <vt:lpstr>MACRO_official</vt:lpstr>
      <vt:lpstr>Polymers:  Stereochemistry</vt:lpstr>
      <vt:lpstr>Contents</vt:lpstr>
      <vt:lpstr>Vinyl Polymers</vt:lpstr>
      <vt:lpstr>Tacticity</vt:lpstr>
      <vt:lpstr>Consequences of Tacticity</vt:lpstr>
      <vt:lpstr>Synthetic Considerations</vt:lpstr>
      <vt:lpstr>Stereogenic Centers  in Natural Polymers</vt:lpstr>
    </vt:vector>
  </TitlesOfParts>
  <Company>Bucknell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Eric Tillman</dc:creator>
  <cp:lastModifiedBy>Sterner, Liz</cp:lastModifiedBy>
  <cp:revision>47</cp:revision>
  <dcterms:created xsi:type="dcterms:W3CDTF">2009-09-17T17:42:01Z</dcterms:created>
  <dcterms:modified xsi:type="dcterms:W3CDTF">2022-08-01T21:21:47Z</dcterms:modified>
</cp:coreProperties>
</file>